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drawings/drawing2.xml" ContentType="application/vnd.openxmlformats-officedocument.drawingml.chartshapes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56" r:id="rId2"/>
    <p:sldId id="304" r:id="rId3"/>
    <p:sldId id="257" r:id="rId4"/>
    <p:sldId id="259" r:id="rId5"/>
    <p:sldId id="290" r:id="rId6"/>
    <p:sldId id="305" r:id="rId7"/>
    <p:sldId id="306" r:id="rId8"/>
    <p:sldId id="260" r:id="rId9"/>
    <p:sldId id="261" r:id="rId10"/>
    <p:sldId id="293" r:id="rId11"/>
    <p:sldId id="258" r:id="rId12"/>
    <p:sldId id="295" r:id="rId13"/>
    <p:sldId id="263" r:id="rId14"/>
    <p:sldId id="262" r:id="rId15"/>
    <p:sldId id="285" r:id="rId16"/>
    <p:sldId id="265" r:id="rId17"/>
    <p:sldId id="266" r:id="rId18"/>
    <p:sldId id="267" r:id="rId19"/>
    <p:sldId id="268" r:id="rId20"/>
    <p:sldId id="269" r:id="rId21"/>
    <p:sldId id="283" r:id="rId22"/>
    <p:sldId id="307" r:id="rId23"/>
    <p:sldId id="297" r:id="rId24"/>
    <p:sldId id="278" r:id="rId25"/>
    <p:sldId id="279" r:id="rId26"/>
    <p:sldId id="271" r:id="rId27"/>
    <p:sldId id="273" r:id="rId28"/>
    <p:sldId id="274" r:id="rId29"/>
    <p:sldId id="275" r:id="rId30"/>
    <p:sldId id="276" r:id="rId31"/>
    <p:sldId id="277" r:id="rId32"/>
    <p:sldId id="286" r:id="rId33"/>
    <p:sldId id="301" r:id="rId34"/>
    <p:sldId id="298" r:id="rId35"/>
    <p:sldId id="299" r:id="rId36"/>
    <p:sldId id="300" r:id="rId37"/>
    <p:sldId id="308" r:id="rId38"/>
    <p:sldId id="28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8745" autoAdjust="0"/>
  </p:normalViewPr>
  <p:slideViewPr>
    <p:cSldViewPr snapToGrid="0">
      <p:cViewPr varScale="1">
        <p:scale>
          <a:sx n="64" d="100"/>
          <a:sy n="64" d="100"/>
        </p:scale>
        <p:origin x="9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chartUserShapes" Target="../drawings/drawing1.xml"/><Relationship Id="rId4" Type="http://schemas.openxmlformats.org/officeDocument/2006/relationships/oleObject" Target="../embeddings/oleObject1.bin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5" Type="http://schemas.openxmlformats.org/officeDocument/2006/relationships/chartUserShapes" Target="../drawings/drawing2.xml"/><Relationship Id="rId4" Type="http://schemas.openxmlformats.org/officeDocument/2006/relationships/oleObject" Target="../embeddings/oleObject2.bin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../embeddings/oleObject3.bin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../embeddings/oleObject4.bin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%20Inspiron%20N5040\Desktop\Ben_Virus\crAss.contigs2reads.txt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Taxonomy Profile 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Sheet3!$G$2</c:f>
              <c:strCache>
                <c:ptCount val="1"/>
                <c:pt idx="0">
                  <c:v>Vibrionaceae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Sheet3!$H$1:$K$1</c:f>
              <c:strCache>
                <c:ptCount val="4"/>
                <c:pt idx="0">
                  <c:v>Algae</c:v>
                </c:pt>
                <c:pt idx="1">
                  <c:v>CCA</c:v>
                </c:pt>
                <c:pt idx="2">
                  <c:v>Control</c:v>
                </c:pt>
                <c:pt idx="3">
                  <c:v>Coral</c:v>
                </c:pt>
              </c:strCache>
            </c:strRef>
          </c:cat>
          <c:val>
            <c:numRef>
              <c:f>Sheet3!$H$2:$K$2</c:f>
              <c:numCache>
                <c:formatCode>General</c:formatCode>
                <c:ptCount val="4"/>
                <c:pt idx="0">
                  <c:v>0.83215317352271501</c:v>
                </c:pt>
                <c:pt idx="1">
                  <c:v>0.569670942358944</c:v>
                </c:pt>
                <c:pt idx="2">
                  <c:v>0.73388981744767723</c:v>
                </c:pt>
                <c:pt idx="3">
                  <c:v>0.32744265180971244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41-48E1-91B1-882E3CA9F216}"/>
            </c:ext>
          </c:extLst>
        </c:ser>
        <c:ser>
          <c:idx val="1"/>
          <c:order val="1"/>
          <c:tx>
            <c:strRef>
              <c:f>Sheet3!$G$3</c:f>
              <c:strCache>
                <c:ptCount val="1"/>
                <c:pt idx="0">
                  <c:v>Campylobacteraceae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Sheet3!$H$1:$K$1</c:f>
              <c:strCache>
                <c:ptCount val="4"/>
                <c:pt idx="0">
                  <c:v>Algae</c:v>
                </c:pt>
                <c:pt idx="1">
                  <c:v>CCA</c:v>
                </c:pt>
                <c:pt idx="2">
                  <c:v>Control</c:v>
                </c:pt>
                <c:pt idx="3">
                  <c:v>Coral</c:v>
                </c:pt>
              </c:strCache>
            </c:strRef>
          </c:cat>
          <c:val>
            <c:numRef>
              <c:f>Sheet3!$H$3:$K$3</c:f>
              <c:numCache>
                <c:formatCode>General</c:formatCode>
                <c:ptCount val="4"/>
                <c:pt idx="0">
                  <c:v>3.3131360674116025E-2</c:v>
                </c:pt>
                <c:pt idx="1">
                  <c:v>6.9260179995678239E-2</c:v>
                </c:pt>
                <c:pt idx="2">
                  <c:v>2.1146968575380343E-2</c:v>
                </c:pt>
                <c:pt idx="3">
                  <c:v>0.28972723571719367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941-48E1-91B1-882E3CA9F216}"/>
            </c:ext>
          </c:extLst>
        </c:ser>
        <c:ser>
          <c:idx val="2"/>
          <c:order val="2"/>
          <c:tx>
            <c:strRef>
              <c:f>Sheet3!$G$4</c:f>
              <c:strCache>
                <c:ptCount val="1"/>
                <c:pt idx="0">
                  <c:v>Pseudoalteromonadaceae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Sheet3!$H$1:$K$1</c:f>
              <c:strCache>
                <c:ptCount val="4"/>
                <c:pt idx="0">
                  <c:v>Algae</c:v>
                </c:pt>
                <c:pt idx="1">
                  <c:v>CCA</c:v>
                </c:pt>
                <c:pt idx="2">
                  <c:v>Control</c:v>
                </c:pt>
                <c:pt idx="3">
                  <c:v>Coral</c:v>
                </c:pt>
              </c:strCache>
            </c:strRef>
          </c:cat>
          <c:val>
            <c:numRef>
              <c:f>Sheet3!$H$4:$K$4</c:f>
              <c:numCache>
                <c:formatCode>General</c:formatCode>
                <c:ptCount val="4"/>
                <c:pt idx="0">
                  <c:v>0.14040873149452818</c:v>
                </c:pt>
                <c:pt idx="1">
                  <c:v>2.9951097864619733E-2</c:v>
                </c:pt>
                <c:pt idx="2">
                  <c:v>9.5720319079569516E-2</c:v>
                </c:pt>
                <c:pt idx="3">
                  <c:v>1.5451439826170631E-2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941-48E1-91B1-882E3CA9F216}"/>
            </c:ext>
          </c:extLst>
        </c:ser>
        <c:ser>
          <c:idx val="3"/>
          <c:order val="3"/>
          <c:tx>
            <c:strRef>
              <c:f>Sheet3!$G$5</c:f>
              <c:strCache>
                <c:ptCount val="1"/>
                <c:pt idx="0">
                  <c:v>Shewanellaceae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Sheet3!$H$1:$K$1</c:f>
              <c:strCache>
                <c:ptCount val="4"/>
                <c:pt idx="0">
                  <c:v>Algae</c:v>
                </c:pt>
                <c:pt idx="1">
                  <c:v>CCA</c:v>
                </c:pt>
                <c:pt idx="2">
                  <c:v>Control</c:v>
                </c:pt>
                <c:pt idx="3">
                  <c:v>Coral</c:v>
                </c:pt>
              </c:strCache>
            </c:strRef>
          </c:cat>
          <c:val>
            <c:numRef>
              <c:f>Sheet3!$H$5:$K$5</c:f>
              <c:numCache>
                <c:formatCode>General</c:formatCode>
                <c:ptCount val="4"/>
                <c:pt idx="0">
                  <c:v>4.0180047603585463E-2</c:v>
                </c:pt>
                <c:pt idx="1">
                  <c:v>3.0241162282281346E-2</c:v>
                </c:pt>
                <c:pt idx="2">
                  <c:v>3.3143974429592438E-2</c:v>
                </c:pt>
                <c:pt idx="3">
                  <c:v>1.6917360784442035E-2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941-48E1-91B1-882E3CA9F216}"/>
            </c:ext>
          </c:extLst>
        </c:ser>
        <c:ser>
          <c:idx val="4"/>
          <c:order val="4"/>
          <c:tx>
            <c:strRef>
              <c:f>Sheet3!$G$6</c:f>
              <c:strCache>
                <c:ptCount val="1"/>
                <c:pt idx="0">
                  <c:v>Pseudomonadaceae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Sheet3!$H$1:$K$1</c:f>
              <c:strCache>
                <c:ptCount val="4"/>
                <c:pt idx="0">
                  <c:v>Algae</c:v>
                </c:pt>
                <c:pt idx="1">
                  <c:v>CCA</c:v>
                </c:pt>
                <c:pt idx="2">
                  <c:v>Control</c:v>
                </c:pt>
                <c:pt idx="3">
                  <c:v>Coral</c:v>
                </c:pt>
              </c:strCache>
            </c:strRef>
          </c:cat>
          <c:val>
            <c:numRef>
              <c:f>Sheet3!$H$6:$K$6</c:f>
              <c:numCache>
                <c:formatCode>General</c:formatCode>
                <c:ptCount val="4"/>
                <c:pt idx="0">
                  <c:v>1.3549743959438648E-2</c:v>
                </c:pt>
                <c:pt idx="1">
                  <c:v>3.490312043124208E-2</c:v>
                </c:pt>
                <c:pt idx="2">
                  <c:v>1.4589505157916328E-2</c:v>
                </c:pt>
                <c:pt idx="3">
                  <c:v>2.0370025697867951E-2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941-48E1-91B1-882E3CA9F216}"/>
            </c:ext>
          </c:extLst>
        </c:ser>
        <c:ser>
          <c:idx val="5"/>
          <c:order val="5"/>
          <c:tx>
            <c:strRef>
              <c:f>Sheet3!$G$7</c:f>
              <c:strCache>
                <c:ptCount val="1"/>
                <c:pt idx="0">
                  <c:v>Enterobacteriaceae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Sheet3!$H$1:$K$1</c:f>
              <c:strCache>
                <c:ptCount val="4"/>
                <c:pt idx="0">
                  <c:v>Algae</c:v>
                </c:pt>
                <c:pt idx="1">
                  <c:v>CCA</c:v>
                </c:pt>
                <c:pt idx="2">
                  <c:v>Control</c:v>
                </c:pt>
                <c:pt idx="3">
                  <c:v>Coral</c:v>
                </c:pt>
              </c:strCache>
            </c:strRef>
          </c:cat>
          <c:val>
            <c:numRef>
              <c:f>Sheet3!$H$7:$K$7</c:f>
              <c:numCache>
                <c:formatCode>General</c:formatCode>
                <c:ptCount val="4"/>
                <c:pt idx="0">
                  <c:v>1.2996652655682294E-2</c:v>
                </c:pt>
                <c:pt idx="1">
                  <c:v>1.0268572396379841E-2</c:v>
                </c:pt>
                <c:pt idx="2">
                  <c:v>1.1190753073838725E-2</c:v>
                </c:pt>
                <c:pt idx="3">
                  <c:v>6.8372098262296328E-3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941-48E1-91B1-882E3CA9F216}"/>
            </c:ext>
          </c:extLst>
        </c:ser>
        <c:ser>
          <c:idx val="6"/>
          <c:order val="6"/>
          <c:tx>
            <c:strRef>
              <c:f>Sheet3!$G$8</c:f>
              <c:strCache>
                <c:ptCount val="1"/>
                <c:pt idx="0">
                  <c:v>Rhodobacteraceae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Sheet3!$H$1:$K$1</c:f>
              <c:strCache>
                <c:ptCount val="4"/>
                <c:pt idx="0">
                  <c:v>Algae</c:v>
                </c:pt>
                <c:pt idx="1">
                  <c:v>CCA</c:v>
                </c:pt>
                <c:pt idx="2">
                  <c:v>Control</c:v>
                </c:pt>
                <c:pt idx="3">
                  <c:v>Coral</c:v>
                </c:pt>
              </c:strCache>
            </c:strRef>
          </c:cat>
          <c:val>
            <c:numRef>
              <c:f>Sheet3!$H$8:$K$8</c:f>
              <c:numCache>
                <c:formatCode>General</c:formatCode>
                <c:ptCount val="4"/>
                <c:pt idx="0">
                  <c:v>6.1530166314654336E-3</c:v>
                </c:pt>
                <c:pt idx="1">
                  <c:v>8.9696094253415067E-3</c:v>
                </c:pt>
                <c:pt idx="2">
                  <c:v>1.1540306867385329E-2</c:v>
                </c:pt>
                <c:pt idx="3">
                  <c:v>1.419899729504596E-2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941-48E1-91B1-882E3CA9F216}"/>
            </c:ext>
          </c:extLst>
        </c:ser>
        <c:ser>
          <c:idx val="7"/>
          <c:order val="7"/>
          <c:tx>
            <c:strRef>
              <c:f>Sheet3!$G$9</c:f>
              <c:strCache>
                <c:ptCount val="1"/>
                <c:pt idx="0">
                  <c:v>Helicobacteraceae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Sheet3!$H$1:$K$1</c:f>
              <c:strCache>
                <c:ptCount val="4"/>
                <c:pt idx="0">
                  <c:v>Algae</c:v>
                </c:pt>
                <c:pt idx="1">
                  <c:v>CCA</c:v>
                </c:pt>
                <c:pt idx="2">
                  <c:v>Control</c:v>
                </c:pt>
                <c:pt idx="3">
                  <c:v>Coral</c:v>
                </c:pt>
              </c:strCache>
            </c:strRef>
          </c:cat>
          <c:val>
            <c:numRef>
              <c:f>Sheet3!$H$9:$K$9</c:f>
              <c:numCache>
                <c:formatCode>General</c:formatCode>
                <c:ptCount val="4"/>
                <c:pt idx="0">
                  <c:v>3.9068900083112645E-3</c:v>
                </c:pt>
                <c:pt idx="1">
                  <c:v>7.3630613671183754E-3</c:v>
                </c:pt>
                <c:pt idx="2">
                  <c:v>2.3284840760636159E-3</c:v>
                </c:pt>
                <c:pt idx="3">
                  <c:v>3.2400446910114317E-2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8941-48E1-91B1-882E3CA9F216}"/>
            </c:ext>
          </c:extLst>
        </c:ser>
        <c:ser>
          <c:idx val="8"/>
          <c:order val="8"/>
          <c:tx>
            <c:strRef>
              <c:f>Sheet3!$G$10</c:f>
              <c:strCache>
                <c:ptCount val="1"/>
                <c:pt idx="0">
                  <c:v>Alteromonadaceae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Sheet3!$H$1:$K$1</c:f>
              <c:strCache>
                <c:ptCount val="4"/>
                <c:pt idx="0">
                  <c:v>Algae</c:v>
                </c:pt>
                <c:pt idx="1">
                  <c:v>CCA</c:v>
                </c:pt>
                <c:pt idx="2">
                  <c:v>Control</c:v>
                </c:pt>
                <c:pt idx="3">
                  <c:v>Coral</c:v>
                </c:pt>
              </c:strCache>
            </c:strRef>
          </c:cat>
          <c:val>
            <c:numRef>
              <c:f>Sheet3!$H$10:$K$10</c:f>
              <c:numCache>
                <c:formatCode>General</c:formatCode>
                <c:ptCount val="4"/>
                <c:pt idx="0">
                  <c:v>9.1299784423479278E-3</c:v>
                </c:pt>
                <c:pt idx="1">
                  <c:v>4.6673116868705946E-3</c:v>
                </c:pt>
                <c:pt idx="2">
                  <c:v>7.2849851994602486E-3</c:v>
                </c:pt>
                <c:pt idx="3">
                  <c:v>3.0149804999793496E-3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941-48E1-91B1-882E3CA9F216}"/>
            </c:ext>
          </c:extLst>
        </c:ser>
        <c:ser>
          <c:idx val="9"/>
          <c:order val="9"/>
          <c:tx>
            <c:strRef>
              <c:f>Sheet3!$G$11</c:f>
              <c:strCache>
                <c:ptCount val="1"/>
                <c:pt idx="0">
                  <c:v>Colwelliaceae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Sheet3!$H$1:$K$1</c:f>
              <c:strCache>
                <c:ptCount val="4"/>
                <c:pt idx="0">
                  <c:v>Algae</c:v>
                </c:pt>
                <c:pt idx="1">
                  <c:v>CCA</c:v>
                </c:pt>
                <c:pt idx="2">
                  <c:v>Control</c:v>
                </c:pt>
                <c:pt idx="3">
                  <c:v>Coral</c:v>
                </c:pt>
              </c:strCache>
            </c:strRef>
          </c:cat>
          <c:val>
            <c:numRef>
              <c:f>Sheet3!$H$11:$K$11</c:f>
              <c:numCache>
                <c:formatCode>General</c:formatCode>
                <c:ptCount val="4"/>
                <c:pt idx="0">
                  <c:v>6.0557043374472605E-3</c:v>
                </c:pt>
                <c:pt idx="1">
                  <c:v>2.8860436186801484E-3</c:v>
                </c:pt>
                <c:pt idx="2">
                  <c:v>4.6480887162200363E-3</c:v>
                </c:pt>
                <c:pt idx="3">
                  <c:v>2.8009656948749621E-3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8941-48E1-91B1-882E3CA9F216}"/>
            </c:ext>
          </c:extLst>
        </c:ser>
        <c:ser>
          <c:idx val="10"/>
          <c:order val="10"/>
          <c:tx>
            <c:strRef>
              <c:f>Sheet3!$G$12</c:f>
              <c:strCache>
                <c:ptCount val="1"/>
                <c:pt idx="0">
                  <c:v>Aeromonadaceae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Sheet3!$H$1:$K$1</c:f>
              <c:strCache>
                <c:ptCount val="4"/>
                <c:pt idx="0">
                  <c:v>Algae</c:v>
                </c:pt>
                <c:pt idx="1">
                  <c:v>CCA</c:v>
                </c:pt>
                <c:pt idx="2">
                  <c:v>Control</c:v>
                </c:pt>
                <c:pt idx="3">
                  <c:v>Coral</c:v>
                </c:pt>
              </c:strCache>
            </c:strRef>
          </c:cat>
          <c:val>
            <c:numRef>
              <c:f>Sheet3!$H$12:$K$12</c:f>
              <c:numCache>
                <c:formatCode>General</c:formatCode>
                <c:ptCount val="4"/>
                <c:pt idx="0">
                  <c:v>4.0588163448906575E-3</c:v>
                </c:pt>
                <c:pt idx="1">
                  <c:v>4.2283215782619107E-3</c:v>
                </c:pt>
                <c:pt idx="2">
                  <c:v>3.6065308843059819E-3</c:v>
                </c:pt>
                <c:pt idx="3">
                  <c:v>2.5606683698454749E-3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8941-48E1-91B1-882E3CA9F216}"/>
            </c:ext>
          </c:extLst>
        </c:ser>
        <c:ser>
          <c:idx val="11"/>
          <c:order val="11"/>
          <c:tx>
            <c:strRef>
              <c:f>Sheet3!$G$13</c:f>
              <c:strCache>
                <c:ptCount val="1"/>
                <c:pt idx="0">
                  <c:v>Pasteurellaceae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Sheet3!$H$1:$K$1</c:f>
              <c:strCache>
                <c:ptCount val="4"/>
                <c:pt idx="0">
                  <c:v>Algae</c:v>
                </c:pt>
                <c:pt idx="1">
                  <c:v>CCA</c:v>
                </c:pt>
                <c:pt idx="2">
                  <c:v>Control</c:v>
                </c:pt>
                <c:pt idx="3">
                  <c:v>Coral</c:v>
                </c:pt>
              </c:strCache>
            </c:strRef>
          </c:cat>
          <c:val>
            <c:numRef>
              <c:f>Sheet3!$H$13:$K$13</c:f>
              <c:numCache>
                <c:formatCode>General</c:formatCode>
                <c:ptCount val="4"/>
                <c:pt idx="0">
                  <c:v>2.6711231725396623E-3</c:v>
                </c:pt>
                <c:pt idx="1">
                  <c:v>1.9413875202217727E-3</c:v>
                </c:pt>
                <c:pt idx="2">
                  <c:v>2.2192670144051091E-3</c:v>
                </c:pt>
                <c:pt idx="3">
                  <c:v>1.5876787546591131E-3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8941-48E1-91B1-882E3CA9F216}"/>
            </c:ext>
          </c:extLst>
        </c:ser>
        <c:ser>
          <c:idx val="12"/>
          <c:order val="12"/>
          <c:tx>
            <c:strRef>
              <c:f>Sheet3!$G$14</c:f>
              <c:strCache>
                <c:ptCount val="1"/>
                <c:pt idx="0">
                  <c:v>Burkholderiaceae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Sheet3!$H$1:$K$1</c:f>
              <c:strCache>
                <c:ptCount val="4"/>
                <c:pt idx="0">
                  <c:v>Algae</c:v>
                </c:pt>
                <c:pt idx="1">
                  <c:v>CCA</c:v>
                </c:pt>
                <c:pt idx="2">
                  <c:v>Control</c:v>
                </c:pt>
                <c:pt idx="3">
                  <c:v>Coral</c:v>
                </c:pt>
              </c:strCache>
            </c:strRef>
          </c:cat>
          <c:val>
            <c:numRef>
              <c:f>Sheet3!$H$14:$K$14</c:f>
              <c:numCache>
                <c:formatCode>General</c:formatCode>
                <c:ptCount val="4"/>
                <c:pt idx="0">
                  <c:v>1.9527002672116156E-3</c:v>
                </c:pt>
                <c:pt idx="1">
                  <c:v>2.3740507203915285E-3</c:v>
                </c:pt>
                <c:pt idx="2">
                  <c:v>1.7883183917092114E-3</c:v>
                </c:pt>
                <c:pt idx="3">
                  <c:v>2.5504771886500277E-3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8941-48E1-91B1-882E3CA9F216}"/>
            </c:ext>
          </c:extLst>
        </c:ser>
        <c:ser>
          <c:idx val="13"/>
          <c:order val="13"/>
          <c:tx>
            <c:strRef>
              <c:f>Sheet3!$G$15</c:f>
              <c:strCache>
                <c:ptCount val="1"/>
                <c:pt idx="0">
                  <c:v>Idiomarinaceae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Sheet3!$H$1:$K$1</c:f>
              <c:strCache>
                <c:ptCount val="4"/>
                <c:pt idx="0">
                  <c:v>Algae</c:v>
                </c:pt>
                <c:pt idx="1">
                  <c:v>CCA</c:v>
                </c:pt>
                <c:pt idx="2">
                  <c:v>Control</c:v>
                </c:pt>
                <c:pt idx="3">
                  <c:v>Coral</c:v>
                </c:pt>
              </c:strCache>
            </c:strRef>
          </c:cat>
          <c:val>
            <c:numRef>
              <c:f>Sheet3!$H$15:$K$15</c:f>
              <c:numCache>
                <c:formatCode>General</c:formatCode>
                <c:ptCount val="4"/>
                <c:pt idx="0">
                  <c:v>2.7897845922863125E-3</c:v>
                </c:pt>
                <c:pt idx="1">
                  <c:v>1.5281917306333333E-3</c:v>
                </c:pt>
                <c:pt idx="2">
                  <c:v>2.0789719270714168E-3</c:v>
                </c:pt>
                <c:pt idx="3">
                  <c:v>1.0657830018606952E-3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8941-48E1-91B1-882E3CA9F2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61313360"/>
        <c:axId val="1561320432"/>
      </c:barChart>
      <c:catAx>
        <c:axId val="1561313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561320432"/>
        <c:crosses val="autoZero"/>
        <c:auto val="1"/>
        <c:lblAlgn val="ctr"/>
        <c:lblOffset val="100"/>
        <c:noMultiLvlLbl val="0"/>
      </c:catAx>
      <c:valAx>
        <c:axId val="1561320432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561313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userShapes r:id="rId5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 Profile/ genes present </a:t>
            </a:r>
          </a:p>
        </c:rich>
      </c:tx>
      <c:layout>
        <c:manualLayout>
          <c:xMode val="edge"/>
          <c:yMode val="edge"/>
          <c:x val="0.20446204522209321"/>
          <c:y val="3.465103599575631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'Table_Funct_MG-RAST'!$G$2</c:f>
              <c:strCache>
                <c:ptCount val="1"/>
                <c:pt idx="0">
                  <c:v>Carbohydrates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'Table_Funct_MG-RAST'!$H$1:$K$1</c:f>
              <c:strCache>
                <c:ptCount val="4"/>
                <c:pt idx="0">
                  <c:v>Algae</c:v>
                </c:pt>
                <c:pt idx="1">
                  <c:v>CCA</c:v>
                </c:pt>
                <c:pt idx="2">
                  <c:v>Control</c:v>
                </c:pt>
                <c:pt idx="3">
                  <c:v>Coral</c:v>
                </c:pt>
              </c:strCache>
            </c:strRef>
          </c:cat>
          <c:val>
            <c:numRef>
              <c:f>'Table_Funct_MG-RAST'!$H$2:$K$2</c:f>
              <c:numCache>
                <c:formatCode>General</c:formatCode>
                <c:ptCount val="4"/>
                <c:pt idx="0">
                  <c:v>0.1046627138540081</c:v>
                </c:pt>
                <c:pt idx="1">
                  <c:v>0.10544199052083711</c:v>
                </c:pt>
                <c:pt idx="2">
                  <c:v>0.1058119375471695</c:v>
                </c:pt>
                <c:pt idx="3">
                  <c:v>0.13013538171710481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74-4F1F-A530-AB486AAC27DA}"/>
            </c:ext>
          </c:extLst>
        </c:ser>
        <c:ser>
          <c:idx val="1"/>
          <c:order val="1"/>
          <c:tx>
            <c:strRef>
              <c:f>'Table_Funct_MG-RAST'!$G$3</c:f>
              <c:strCache>
                <c:ptCount val="1"/>
                <c:pt idx="0">
                  <c:v>Amino Acids and Derivatives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'Table_Funct_MG-RAST'!$H$1:$K$1</c:f>
              <c:strCache>
                <c:ptCount val="4"/>
                <c:pt idx="0">
                  <c:v>Algae</c:v>
                </c:pt>
                <c:pt idx="1">
                  <c:v>CCA</c:v>
                </c:pt>
                <c:pt idx="2">
                  <c:v>Control</c:v>
                </c:pt>
                <c:pt idx="3">
                  <c:v>Coral</c:v>
                </c:pt>
              </c:strCache>
            </c:strRef>
          </c:cat>
          <c:val>
            <c:numRef>
              <c:f>'Table_Funct_MG-RAST'!$H$3:$K$3</c:f>
              <c:numCache>
                <c:formatCode>General</c:formatCode>
                <c:ptCount val="4"/>
                <c:pt idx="0">
                  <c:v>8.8082415631670463E-2</c:v>
                </c:pt>
                <c:pt idx="1">
                  <c:v>9.9272781777678995E-2</c:v>
                </c:pt>
                <c:pt idx="2">
                  <c:v>8.9781810184738006E-2</c:v>
                </c:pt>
                <c:pt idx="3">
                  <c:v>0.1339226003406227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374-4F1F-A530-AB486AAC27DA}"/>
            </c:ext>
          </c:extLst>
        </c:ser>
        <c:ser>
          <c:idx val="2"/>
          <c:order val="2"/>
          <c:tx>
            <c:strRef>
              <c:f>'Table_Funct_MG-RAST'!$G$4</c:f>
              <c:strCache>
                <c:ptCount val="1"/>
                <c:pt idx="0">
                  <c:v>Protein Metabolism</c:v>
                </c:pt>
              </c:strCache>
            </c:strRef>
          </c:tx>
          <c:spPr>
            <a:solidFill>
              <a:srgbClr val="008000"/>
            </a:solidFill>
            <a:ln>
              <a:noFill/>
            </a:ln>
            <a:effectLst/>
          </c:spPr>
          <c:invertIfNegative val="0"/>
          <c:cat>
            <c:strRef>
              <c:f>'Table_Funct_MG-RAST'!$H$1:$K$1</c:f>
              <c:strCache>
                <c:ptCount val="4"/>
                <c:pt idx="0">
                  <c:v>Algae</c:v>
                </c:pt>
                <c:pt idx="1">
                  <c:v>CCA</c:v>
                </c:pt>
                <c:pt idx="2">
                  <c:v>Control</c:v>
                </c:pt>
                <c:pt idx="3">
                  <c:v>Coral</c:v>
                </c:pt>
              </c:strCache>
            </c:strRef>
          </c:cat>
          <c:val>
            <c:numRef>
              <c:f>'Table_Funct_MG-RAST'!$H$4:$K$4</c:f>
              <c:numCache>
                <c:formatCode>General</c:formatCode>
                <c:ptCount val="4"/>
                <c:pt idx="0">
                  <c:v>6.7603420481989904E-2</c:v>
                </c:pt>
                <c:pt idx="1">
                  <c:v>6.3449402254531551E-2</c:v>
                </c:pt>
                <c:pt idx="2">
                  <c:v>6.6076048561326761E-2</c:v>
                </c:pt>
                <c:pt idx="3">
                  <c:v>0.11817062425068274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374-4F1F-A530-AB486AAC27DA}"/>
            </c:ext>
          </c:extLst>
        </c:ser>
        <c:ser>
          <c:idx val="3"/>
          <c:order val="3"/>
          <c:tx>
            <c:strRef>
              <c:f>'Table_Funct_MG-RAST'!$G$5</c:f>
              <c:strCache>
                <c:ptCount val="1"/>
                <c:pt idx="0">
                  <c:v>Cofactors, Vitamins, Prosthetic Groups, Pigments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'Table_Funct_MG-RAST'!$H$1:$K$1</c:f>
              <c:strCache>
                <c:ptCount val="4"/>
                <c:pt idx="0">
                  <c:v>Algae</c:v>
                </c:pt>
                <c:pt idx="1">
                  <c:v>CCA</c:v>
                </c:pt>
                <c:pt idx="2">
                  <c:v>Control</c:v>
                </c:pt>
                <c:pt idx="3">
                  <c:v>Coral</c:v>
                </c:pt>
              </c:strCache>
            </c:strRef>
          </c:cat>
          <c:val>
            <c:numRef>
              <c:f>'Table_Funct_MG-RAST'!$H$5:$K$5</c:f>
              <c:numCache>
                <c:formatCode>General</c:formatCode>
                <c:ptCount val="4"/>
                <c:pt idx="0">
                  <c:v>6.208046352488069E-2</c:v>
                </c:pt>
                <c:pt idx="1">
                  <c:v>6.3056073848571148E-2</c:v>
                </c:pt>
                <c:pt idx="2">
                  <c:v>6.2993898456032704E-2</c:v>
                </c:pt>
                <c:pt idx="3">
                  <c:v>0.10049504589327533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374-4F1F-A530-AB486AAC27DA}"/>
            </c:ext>
          </c:extLst>
        </c:ser>
        <c:ser>
          <c:idx val="4"/>
          <c:order val="4"/>
          <c:tx>
            <c:strRef>
              <c:f>'Table_Funct_MG-RAST'!$G$6</c:f>
              <c:strCache>
                <c:ptCount val="1"/>
                <c:pt idx="0">
                  <c:v>RNA Metabolism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'Table_Funct_MG-RAST'!$H$1:$K$1</c:f>
              <c:strCache>
                <c:ptCount val="4"/>
                <c:pt idx="0">
                  <c:v>Algae</c:v>
                </c:pt>
                <c:pt idx="1">
                  <c:v>CCA</c:v>
                </c:pt>
                <c:pt idx="2">
                  <c:v>Control</c:v>
                </c:pt>
                <c:pt idx="3">
                  <c:v>Coral</c:v>
                </c:pt>
              </c:strCache>
            </c:strRef>
          </c:cat>
          <c:val>
            <c:numRef>
              <c:f>'Table_Funct_MG-RAST'!$H$6:$K$6</c:f>
              <c:numCache>
                <c:formatCode>General</c:formatCode>
                <c:ptCount val="4"/>
                <c:pt idx="0">
                  <c:v>4.3674941513635393E-2</c:v>
                </c:pt>
                <c:pt idx="1">
                  <c:v>4.2317691508551407E-2</c:v>
                </c:pt>
                <c:pt idx="2">
                  <c:v>4.3662792696482974E-2</c:v>
                </c:pt>
                <c:pt idx="3">
                  <c:v>6.2980343265324978E-2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374-4F1F-A530-AB486AAC27DA}"/>
            </c:ext>
          </c:extLst>
        </c:ser>
        <c:ser>
          <c:idx val="5"/>
          <c:order val="5"/>
          <c:tx>
            <c:strRef>
              <c:f>'Table_Funct_MG-RAST'!$G$7</c:f>
              <c:strCache>
                <c:ptCount val="1"/>
                <c:pt idx="0">
                  <c:v>DNA Metabolism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'Table_Funct_MG-RAST'!$H$1:$K$1</c:f>
              <c:strCache>
                <c:ptCount val="4"/>
                <c:pt idx="0">
                  <c:v>Algae</c:v>
                </c:pt>
                <c:pt idx="1">
                  <c:v>CCA</c:v>
                </c:pt>
                <c:pt idx="2">
                  <c:v>Control</c:v>
                </c:pt>
                <c:pt idx="3">
                  <c:v>Coral</c:v>
                </c:pt>
              </c:strCache>
            </c:strRef>
          </c:cat>
          <c:val>
            <c:numRef>
              <c:f>'Table_Funct_MG-RAST'!$H$7:$K$7</c:f>
              <c:numCache>
                <c:formatCode>General</c:formatCode>
                <c:ptCount val="4"/>
                <c:pt idx="0">
                  <c:v>4.0297568220300416E-2</c:v>
                </c:pt>
                <c:pt idx="1">
                  <c:v>4.2685693906769281E-2</c:v>
                </c:pt>
                <c:pt idx="2">
                  <c:v>4.1304522214891566E-2</c:v>
                </c:pt>
                <c:pt idx="3">
                  <c:v>5.896777216378099E-2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374-4F1F-A530-AB486AAC27DA}"/>
            </c:ext>
          </c:extLst>
        </c:ser>
        <c:ser>
          <c:idx val="6"/>
          <c:order val="6"/>
          <c:tx>
            <c:strRef>
              <c:f>'Table_Funct_MG-RAST'!$G$8</c:f>
              <c:strCache>
                <c:ptCount val="1"/>
                <c:pt idx="0">
                  <c:v>Membrane Transport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'Table_Funct_MG-RAST'!$H$1:$K$1</c:f>
              <c:strCache>
                <c:ptCount val="4"/>
                <c:pt idx="0">
                  <c:v>Algae</c:v>
                </c:pt>
                <c:pt idx="1">
                  <c:v>CCA</c:v>
                </c:pt>
                <c:pt idx="2">
                  <c:v>Control</c:v>
                </c:pt>
                <c:pt idx="3">
                  <c:v>Coral</c:v>
                </c:pt>
              </c:strCache>
            </c:strRef>
          </c:cat>
          <c:val>
            <c:numRef>
              <c:f>'Table_Funct_MG-RAST'!$H$8:$K$8</c:f>
              <c:numCache>
                <c:formatCode>General</c:formatCode>
                <c:ptCount val="4"/>
                <c:pt idx="0">
                  <c:v>4.3638295181086077E-2</c:v>
                </c:pt>
                <c:pt idx="1">
                  <c:v>3.7548132336143313E-2</c:v>
                </c:pt>
                <c:pt idx="2">
                  <c:v>4.2278062545600598E-2</c:v>
                </c:pt>
                <c:pt idx="3">
                  <c:v>5.1837554909401007E-2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374-4F1F-A530-AB486AAC27DA}"/>
            </c:ext>
          </c:extLst>
        </c:ser>
        <c:ser>
          <c:idx val="7"/>
          <c:order val="7"/>
          <c:tx>
            <c:strRef>
              <c:f>'Table_Funct_MG-RAST'!$G$9</c:f>
              <c:strCache>
                <c:ptCount val="1"/>
                <c:pt idx="0">
                  <c:v>Cell Wall and Capsule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'Table_Funct_MG-RAST'!$H$1:$K$1</c:f>
              <c:strCache>
                <c:ptCount val="4"/>
                <c:pt idx="0">
                  <c:v>Algae</c:v>
                </c:pt>
                <c:pt idx="1">
                  <c:v>CCA</c:v>
                </c:pt>
                <c:pt idx="2">
                  <c:v>Control</c:v>
                </c:pt>
                <c:pt idx="3">
                  <c:v>Coral</c:v>
                </c:pt>
              </c:strCache>
            </c:strRef>
          </c:cat>
          <c:val>
            <c:numRef>
              <c:f>'Table_Funct_MG-RAST'!$H$9:$K$9</c:f>
              <c:numCache>
                <c:formatCode>General</c:formatCode>
                <c:ptCount val="4"/>
                <c:pt idx="0">
                  <c:v>3.9833381341342462E-2</c:v>
                </c:pt>
                <c:pt idx="1">
                  <c:v>3.6385203409190756E-2</c:v>
                </c:pt>
                <c:pt idx="2">
                  <c:v>3.8413096518556476E-2</c:v>
                </c:pt>
                <c:pt idx="3">
                  <c:v>5.3880318379277946E-2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C374-4F1F-A530-AB486AAC27DA}"/>
            </c:ext>
          </c:extLst>
        </c:ser>
        <c:ser>
          <c:idx val="8"/>
          <c:order val="8"/>
          <c:tx>
            <c:strRef>
              <c:f>'Table_Funct_MG-RAST'!$G$10</c:f>
              <c:strCache>
                <c:ptCount val="1"/>
                <c:pt idx="0">
                  <c:v>Respiration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'Table_Funct_MG-RAST'!$H$1:$K$1</c:f>
              <c:strCache>
                <c:ptCount val="4"/>
                <c:pt idx="0">
                  <c:v>Algae</c:v>
                </c:pt>
                <c:pt idx="1">
                  <c:v>CCA</c:v>
                </c:pt>
                <c:pt idx="2">
                  <c:v>Control</c:v>
                </c:pt>
                <c:pt idx="3">
                  <c:v>Coral</c:v>
                </c:pt>
              </c:strCache>
            </c:strRef>
          </c:cat>
          <c:val>
            <c:numRef>
              <c:f>'Table_Funct_MG-RAST'!$H$10:$K$10</c:f>
              <c:numCache>
                <c:formatCode>General</c:formatCode>
                <c:ptCount val="4"/>
                <c:pt idx="0">
                  <c:v>3.155997921010209E-2</c:v>
                </c:pt>
                <c:pt idx="1">
                  <c:v>3.569003033952356E-2</c:v>
                </c:pt>
                <c:pt idx="2">
                  <c:v>3.1183304438176095E-2</c:v>
                </c:pt>
                <c:pt idx="3">
                  <c:v>6.0280166631134474E-2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374-4F1F-A530-AB486AAC27DA}"/>
            </c:ext>
          </c:extLst>
        </c:ser>
        <c:ser>
          <c:idx val="9"/>
          <c:order val="9"/>
          <c:tx>
            <c:strRef>
              <c:f>'Table_Funct_MG-RAST'!$G$11</c:f>
              <c:strCache>
                <c:ptCount val="1"/>
                <c:pt idx="0">
                  <c:v>Virulence, Disease and Defense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'Table_Funct_MG-RAST'!$H$1:$K$1</c:f>
              <c:strCache>
                <c:ptCount val="4"/>
                <c:pt idx="0">
                  <c:v>Algae</c:v>
                </c:pt>
                <c:pt idx="1">
                  <c:v>CCA</c:v>
                </c:pt>
                <c:pt idx="2">
                  <c:v>Control</c:v>
                </c:pt>
                <c:pt idx="3">
                  <c:v>Coral</c:v>
                </c:pt>
              </c:strCache>
            </c:strRef>
          </c:cat>
          <c:val>
            <c:numRef>
              <c:f>'Table_Funct_MG-RAST'!$H$11:$K$11</c:f>
              <c:numCache>
                <c:formatCode>General</c:formatCode>
                <c:ptCount val="4"/>
                <c:pt idx="0">
                  <c:v>3.0480685609536873E-2</c:v>
                </c:pt>
                <c:pt idx="1">
                  <c:v>2.6938085663929044E-2</c:v>
                </c:pt>
                <c:pt idx="2">
                  <c:v>3.015464775466347E-2</c:v>
                </c:pt>
                <c:pt idx="3">
                  <c:v>3.6173125825312923E-2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C374-4F1F-A530-AB486AAC27DA}"/>
            </c:ext>
          </c:extLst>
        </c:ser>
        <c:ser>
          <c:idx val="10"/>
          <c:order val="10"/>
          <c:tx>
            <c:strRef>
              <c:f>'Table_Funct_MG-RAST'!$G$12</c:f>
              <c:strCache>
                <c:ptCount val="1"/>
                <c:pt idx="0">
                  <c:v>Stress Response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'Table_Funct_MG-RAST'!$H$1:$K$1</c:f>
              <c:strCache>
                <c:ptCount val="4"/>
                <c:pt idx="0">
                  <c:v>Algae</c:v>
                </c:pt>
                <c:pt idx="1">
                  <c:v>CCA</c:v>
                </c:pt>
                <c:pt idx="2">
                  <c:v>Control</c:v>
                </c:pt>
                <c:pt idx="3">
                  <c:v>Coral</c:v>
                </c:pt>
              </c:strCache>
            </c:strRef>
          </c:cat>
          <c:val>
            <c:numRef>
              <c:f>'Table_Funct_MG-RAST'!$H$12:$K$12</c:f>
              <c:numCache>
                <c:formatCode>General</c:formatCode>
                <c:ptCount val="4"/>
                <c:pt idx="0">
                  <c:v>2.9993644028558919E-2</c:v>
                </c:pt>
                <c:pt idx="1">
                  <c:v>2.8096879732474662E-2</c:v>
                </c:pt>
                <c:pt idx="2">
                  <c:v>2.9624493925468502E-2</c:v>
                </c:pt>
                <c:pt idx="3">
                  <c:v>3.5647033169777152E-2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374-4F1F-A530-AB486AAC27DA}"/>
            </c:ext>
          </c:extLst>
        </c:ser>
        <c:ser>
          <c:idx val="11"/>
          <c:order val="11"/>
          <c:tx>
            <c:strRef>
              <c:f>'Table_Funct_MG-RAST'!$G$13</c:f>
              <c:strCache>
                <c:ptCount val="1"/>
                <c:pt idx="0">
                  <c:v>Nucleosides and Nucleotides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'Table_Funct_MG-RAST'!$H$1:$K$1</c:f>
              <c:strCache>
                <c:ptCount val="4"/>
                <c:pt idx="0">
                  <c:v>Algae</c:v>
                </c:pt>
                <c:pt idx="1">
                  <c:v>CCA</c:v>
                </c:pt>
                <c:pt idx="2">
                  <c:v>Control</c:v>
                </c:pt>
                <c:pt idx="3">
                  <c:v>Coral</c:v>
                </c:pt>
              </c:strCache>
            </c:strRef>
          </c:cat>
          <c:val>
            <c:numRef>
              <c:f>'Table_Funct_MG-RAST'!$H$13:$K$13</c:f>
              <c:numCache>
                <c:formatCode>General</c:formatCode>
                <c:ptCount val="4"/>
                <c:pt idx="0">
                  <c:v>2.6695080052534292E-2</c:v>
                </c:pt>
                <c:pt idx="1">
                  <c:v>2.6451722943812442E-2</c:v>
                </c:pt>
                <c:pt idx="2">
                  <c:v>2.6206188638718857E-2</c:v>
                </c:pt>
                <c:pt idx="3">
                  <c:v>4.4532243643317287E-2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C374-4F1F-A530-AB486AAC27DA}"/>
            </c:ext>
          </c:extLst>
        </c:ser>
        <c:ser>
          <c:idx val="12"/>
          <c:order val="12"/>
          <c:tx>
            <c:strRef>
              <c:f>'Table_Funct_MG-RAST'!$G$14</c:f>
              <c:strCache>
                <c:ptCount val="1"/>
                <c:pt idx="0">
                  <c:v>Fatty Acids, Lipids, and Isoprenoids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'Table_Funct_MG-RAST'!$H$1:$K$1</c:f>
              <c:strCache>
                <c:ptCount val="4"/>
                <c:pt idx="0">
                  <c:v>Algae</c:v>
                </c:pt>
                <c:pt idx="1">
                  <c:v>CCA</c:v>
                </c:pt>
                <c:pt idx="2">
                  <c:v>Control</c:v>
                </c:pt>
                <c:pt idx="3">
                  <c:v>Coral</c:v>
                </c:pt>
              </c:strCache>
            </c:strRef>
          </c:cat>
          <c:val>
            <c:numRef>
              <c:f>'Table_Funct_MG-RAST'!$H$14:$K$14</c:f>
              <c:numCache>
                <c:formatCode>General</c:formatCode>
                <c:ptCount val="4"/>
                <c:pt idx="0">
                  <c:v>2.424647456370177E-2</c:v>
                </c:pt>
                <c:pt idx="1">
                  <c:v>2.5071713950495407E-2</c:v>
                </c:pt>
                <c:pt idx="2">
                  <c:v>2.4632916904731111E-2</c:v>
                </c:pt>
                <c:pt idx="3">
                  <c:v>3.4306266987564275E-2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C374-4F1F-A530-AB486AAC27DA}"/>
            </c:ext>
          </c:extLst>
        </c:ser>
        <c:ser>
          <c:idx val="13"/>
          <c:order val="13"/>
          <c:tx>
            <c:strRef>
              <c:f>'Table_Funct_MG-RAST'!$G$15</c:f>
              <c:strCache>
                <c:ptCount val="1"/>
                <c:pt idx="0">
                  <c:v>Regulation and Cell signaling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'Table_Funct_MG-RAST'!$H$1:$K$1</c:f>
              <c:strCache>
                <c:ptCount val="4"/>
                <c:pt idx="0">
                  <c:v>Algae</c:v>
                </c:pt>
                <c:pt idx="1">
                  <c:v>CCA</c:v>
                </c:pt>
                <c:pt idx="2">
                  <c:v>Control</c:v>
                </c:pt>
                <c:pt idx="3">
                  <c:v>Coral</c:v>
                </c:pt>
              </c:strCache>
            </c:strRef>
          </c:cat>
          <c:val>
            <c:numRef>
              <c:f>'Table_Funct_MG-RAST'!$H$15:$K$15</c:f>
              <c:numCache>
                <c:formatCode>General</c:formatCode>
                <c:ptCount val="4"/>
                <c:pt idx="0">
                  <c:v>2.0439590491025391E-2</c:v>
                </c:pt>
                <c:pt idx="1">
                  <c:v>1.9525835112183879E-2</c:v>
                </c:pt>
                <c:pt idx="2">
                  <c:v>2.030846603550257E-2</c:v>
                </c:pt>
                <c:pt idx="3">
                  <c:v>2.9421468309199811E-2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C374-4F1F-A530-AB486AAC27DA}"/>
            </c:ext>
          </c:extLst>
        </c:ser>
        <c:ser>
          <c:idx val="14"/>
          <c:order val="14"/>
          <c:tx>
            <c:strRef>
              <c:f>'Table_Funct_MG-RAST'!$G$16</c:f>
              <c:strCache>
                <c:ptCount val="1"/>
                <c:pt idx="0">
                  <c:v>Nitrogen Metabolism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'Table_Funct_MG-RAST'!$H$1:$K$1</c:f>
              <c:strCache>
                <c:ptCount val="4"/>
                <c:pt idx="0">
                  <c:v>Algae</c:v>
                </c:pt>
                <c:pt idx="1">
                  <c:v>CCA</c:v>
                </c:pt>
                <c:pt idx="2">
                  <c:v>Control</c:v>
                </c:pt>
                <c:pt idx="3">
                  <c:v>Coral</c:v>
                </c:pt>
              </c:strCache>
            </c:strRef>
          </c:cat>
          <c:val>
            <c:numRef>
              <c:f>'Table_Funct_MG-RAST'!$H$16:$K$16</c:f>
              <c:numCache>
                <c:formatCode>General</c:formatCode>
                <c:ptCount val="4"/>
                <c:pt idx="0">
                  <c:v>1.6235507459104861E-2</c:v>
                </c:pt>
                <c:pt idx="1">
                  <c:v>1.9716038598903227E-2</c:v>
                </c:pt>
                <c:pt idx="2">
                  <c:v>1.7019220327347481E-2</c:v>
                </c:pt>
                <c:pt idx="3">
                  <c:v>2.5194893415573478E-2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C374-4F1F-A530-AB486AAC27DA}"/>
            </c:ext>
          </c:extLst>
        </c:ser>
        <c:ser>
          <c:idx val="15"/>
          <c:order val="15"/>
          <c:tx>
            <c:strRef>
              <c:f>'Table_Funct_MG-RAST'!$G$17</c:f>
              <c:strCache>
                <c:ptCount val="1"/>
                <c:pt idx="0">
                  <c:v>Motility and Chemotaxis</c:v>
                </c:pt>
              </c:strCache>
            </c:strRef>
          </c:tx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'Table_Funct_MG-RAST'!$H$1:$K$1</c:f>
              <c:strCache>
                <c:ptCount val="4"/>
                <c:pt idx="0">
                  <c:v>Algae</c:v>
                </c:pt>
                <c:pt idx="1">
                  <c:v>CCA</c:v>
                </c:pt>
                <c:pt idx="2">
                  <c:v>Control</c:v>
                </c:pt>
                <c:pt idx="3">
                  <c:v>Coral</c:v>
                </c:pt>
              </c:strCache>
            </c:strRef>
          </c:cat>
          <c:val>
            <c:numRef>
              <c:f>'Table_Funct_MG-RAST'!$H$17:$K$17</c:f>
              <c:numCache>
                <c:formatCode>General</c:formatCode>
                <c:ptCount val="4"/>
                <c:pt idx="0">
                  <c:v>1.7698602434971476E-2</c:v>
                </c:pt>
                <c:pt idx="1">
                  <c:v>1.5986913173142027E-2</c:v>
                </c:pt>
                <c:pt idx="2">
                  <c:v>1.7684709359466123E-2</c:v>
                </c:pt>
                <c:pt idx="3">
                  <c:v>2.4055161098650073E-2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C374-4F1F-A530-AB486AAC27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61307920"/>
        <c:axId val="1561316080"/>
      </c:barChart>
      <c:catAx>
        <c:axId val="1561307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561316080"/>
        <c:crosses val="autoZero"/>
        <c:auto val="1"/>
        <c:lblAlgn val="ctr"/>
        <c:lblOffset val="100"/>
        <c:noMultiLvlLbl val="0"/>
      </c:catAx>
      <c:valAx>
        <c:axId val="1561316080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5613079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userShapes r:id="rId5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Taxonomy Profile 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Sheet3!$G$2</c:f>
              <c:strCache>
                <c:ptCount val="1"/>
                <c:pt idx="0">
                  <c:v>Vibrionaceae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Sheet3!$H$1:$K$1</c:f>
              <c:strCache>
                <c:ptCount val="4"/>
                <c:pt idx="0">
                  <c:v>Algae</c:v>
                </c:pt>
                <c:pt idx="1">
                  <c:v>CCA</c:v>
                </c:pt>
                <c:pt idx="2">
                  <c:v>Control</c:v>
                </c:pt>
                <c:pt idx="3">
                  <c:v>Coral</c:v>
                </c:pt>
              </c:strCache>
            </c:strRef>
          </c:cat>
          <c:val>
            <c:numRef>
              <c:f>Sheet3!$H$2:$K$2</c:f>
              <c:numCache>
                <c:formatCode>General</c:formatCode>
                <c:ptCount val="4"/>
                <c:pt idx="0">
                  <c:v>0.83215317352271501</c:v>
                </c:pt>
                <c:pt idx="1">
                  <c:v>0.569670942358944</c:v>
                </c:pt>
                <c:pt idx="2">
                  <c:v>0.73388981744767723</c:v>
                </c:pt>
                <c:pt idx="3">
                  <c:v>0.32744265180971244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41-48E1-91B1-882E3CA9F216}"/>
            </c:ext>
          </c:extLst>
        </c:ser>
        <c:ser>
          <c:idx val="1"/>
          <c:order val="1"/>
          <c:tx>
            <c:strRef>
              <c:f>Sheet3!$G$3</c:f>
              <c:strCache>
                <c:ptCount val="1"/>
                <c:pt idx="0">
                  <c:v>Campylobacteraceae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Sheet3!$H$1:$K$1</c:f>
              <c:strCache>
                <c:ptCount val="4"/>
                <c:pt idx="0">
                  <c:v>Algae</c:v>
                </c:pt>
                <c:pt idx="1">
                  <c:v>CCA</c:v>
                </c:pt>
                <c:pt idx="2">
                  <c:v>Control</c:v>
                </c:pt>
                <c:pt idx="3">
                  <c:v>Coral</c:v>
                </c:pt>
              </c:strCache>
            </c:strRef>
          </c:cat>
          <c:val>
            <c:numRef>
              <c:f>Sheet3!$H$3:$K$3</c:f>
              <c:numCache>
                <c:formatCode>General</c:formatCode>
                <c:ptCount val="4"/>
                <c:pt idx="0">
                  <c:v>3.3131360674116025E-2</c:v>
                </c:pt>
                <c:pt idx="1">
                  <c:v>6.9260179995678239E-2</c:v>
                </c:pt>
                <c:pt idx="2">
                  <c:v>2.1146968575380343E-2</c:v>
                </c:pt>
                <c:pt idx="3">
                  <c:v>0.28972723571719367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941-48E1-91B1-882E3CA9F216}"/>
            </c:ext>
          </c:extLst>
        </c:ser>
        <c:ser>
          <c:idx val="2"/>
          <c:order val="2"/>
          <c:tx>
            <c:strRef>
              <c:f>Sheet3!$G$4</c:f>
              <c:strCache>
                <c:ptCount val="1"/>
                <c:pt idx="0">
                  <c:v>Pseudoalteromonadaceae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Sheet3!$H$1:$K$1</c:f>
              <c:strCache>
                <c:ptCount val="4"/>
                <c:pt idx="0">
                  <c:v>Algae</c:v>
                </c:pt>
                <c:pt idx="1">
                  <c:v>CCA</c:v>
                </c:pt>
                <c:pt idx="2">
                  <c:v>Control</c:v>
                </c:pt>
                <c:pt idx="3">
                  <c:v>Coral</c:v>
                </c:pt>
              </c:strCache>
            </c:strRef>
          </c:cat>
          <c:val>
            <c:numRef>
              <c:f>Sheet3!$H$4:$K$4</c:f>
              <c:numCache>
                <c:formatCode>General</c:formatCode>
                <c:ptCount val="4"/>
                <c:pt idx="0">
                  <c:v>0.14040873149452818</c:v>
                </c:pt>
                <c:pt idx="1">
                  <c:v>2.9951097864619733E-2</c:v>
                </c:pt>
                <c:pt idx="2">
                  <c:v>9.5720319079569516E-2</c:v>
                </c:pt>
                <c:pt idx="3">
                  <c:v>1.5451439826170631E-2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941-48E1-91B1-882E3CA9F216}"/>
            </c:ext>
          </c:extLst>
        </c:ser>
        <c:ser>
          <c:idx val="3"/>
          <c:order val="3"/>
          <c:tx>
            <c:strRef>
              <c:f>Sheet3!$G$5</c:f>
              <c:strCache>
                <c:ptCount val="1"/>
                <c:pt idx="0">
                  <c:v>Shewanellaceae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Sheet3!$H$1:$K$1</c:f>
              <c:strCache>
                <c:ptCount val="4"/>
                <c:pt idx="0">
                  <c:v>Algae</c:v>
                </c:pt>
                <c:pt idx="1">
                  <c:v>CCA</c:v>
                </c:pt>
                <c:pt idx="2">
                  <c:v>Control</c:v>
                </c:pt>
                <c:pt idx="3">
                  <c:v>Coral</c:v>
                </c:pt>
              </c:strCache>
            </c:strRef>
          </c:cat>
          <c:val>
            <c:numRef>
              <c:f>Sheet3!$H$5:$K$5</c:f>
              <c:numCache>
                <c:formatCode>General</c:formatCode>
                <c:ptCount val="4"/>
                <c:pt idx="0">
                  <c:v>4.0180047603585463E-2</c:v>
                </c:pt>
                <c:pt idx="1">
                  <c:v>3.0241162282281346E-2</c:v>
                </c:pt>
                <c:pt idx="2">
                  <c:v>3.3143974429592438E-2</c:v>
                </c:pt>
                <c:pt idx="3">
                  <c:v>1.6917360784442035E-2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941-48E1-91B1-882E3CA9F216}"/>
            </c:ext>
          </c:extLst>
        </c:ser>
        <c:ser>
          <c:idx val="4"/>
          <c:order val="4"/>
          <c:tx>
            <c:strRef>
              <c:f>Sheet3!$G$6</c:f>
              <c:strCache>
                <c:ptCount val="1"/>
                <c:pt idx="0">
                  <c:v>Pseudomonadaceae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Sheet3!$H$1:$K$1</c:f>
              <c:strCache>
                <c:ptCount val="4"/>
                <c:pt idx="0">
                  <c:v>Algae</c:v>
                </c:pt>
                <c:pt idx="1">
                  <c:v>CCA</c:v>
                </c:pt>
                <c:pt idx="2">
                  <c:v>Control</c:v>
                </c:pt>
                <c:pt idx="3">
                  <c:v>Coral</c:v>
                </c:pt>
              </c:strCache>
            </c:strRef>
          </c:cat>
          <c:val>
            <c:numRef>
              <c:f>Sheet3!$H$6:$K$6</c:f>
              <c:numCache>
                <c:formatCode>General</c:formatCode>
                <c:ptCount val="4"/>
                <c:pt idx="0">
                  <c:v>1.3549743959438648E-2</c:v>
                </c:pt>
                <c:pt idx="1">
                  <c:v>3.490312043124208E-2</c:v>
                </c:pt>
                <c:pt idx="2">
                  <c:v>1.4589505157916328E-2</c:v>
                </c:pt>
                <c:pt idx="3">
                  <c:v>2.0370025697867951E-2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941-48E1-91B1-882E3CA9F216}"/>
            </c:ext>
          </c:extLst>
        </c:ser>
        <c:ser>
          <c:idx val="5"/>
          <c:order val="5"/>
          <c:tx>
            <c:strRef>
              <c:f>Sheet3!$G$7</c:f>
              <c:strCache>
                <c:ptCount val="1"/>
                <c:pt idx="0">
                  <c:v>Enterobacteriaceae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Sheet3!$H$1:$K$1</c:f>
              <c:strCache>
                <c:ptCount val="4"/>
                <c:pt idx="0">
                  <c:v>Algae</c:v>
                </c:pt>
                <c:pt idx="1">
                  <c:v>CCA</c:v>
                </c:pt>
                <c:pt idx="2">
                  <c:v>Control</c:v>
                </c:pt>
                <c:pt idx="3">
                  <c:v>Coral</c:v>
                </c:pt>
              </c:strCache>
            </c:strRef>
          </c:cat>
          <c:val>
            <c:numRef>
              <c:f>Sheet3!$H$7:$K$7</c:f>
              <c:numCache>
                <c:formatCode>General</c:formatCode>
                <c:ptCount val="4"/>
                <c:pt idx="0">
                  <c:v>1.2996652655682294E-2</c:v>
                </c:pt>
                <c:pt idx="1">
                  <c:v>1.0268572396379841E-2</c:v>
                </c:pt>
                <c:pt idx="2">
                  <c:v>1.1190753073838725E-2</c:v>
                </c:pt>
                <c:pt idx="3">
                  <c:v>6.8372098262296328E-3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941-48E1-91B1-882E3CA9F216}"/>
            </c:ext>
          </c:extLst>
        </c:ser>
        <c:ser>
          <c:idx val="6"/>
          <c:order val="6"/>
          <c:tx>
            <c:strRef>
              <c:f>Sheet3!$G$8</c:f>
              <c:strCache>
                <c:ptCount val="1"/>
                <c:pt idx="0">
                  <c:v>Rhodobacteraceae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Sheet3!$H$1:$K$1</c:f>
              <c:strCache>
                <c:ptCount val="4"/>
                <c:pt idx="0">
                  <c:v>Algae</c:v>
                </c:pt>
                <c:pt idx="1">
                  <c:v>CCA</c:v>
                </c:pt>
                <c:pt idx="2">
                  <c:v>Control</c:v>
                </c:pt>
                <c:pt idx="3">
                  <c:v>Coral</c:v>
                </c:pt>
              </c:strCache>
            </c:strRef>
          </c:cat>
          <c:val>
            <c:numRef>
              <c:f>Sheet3!$H$8:$K$8</c:f>
              <c:numCache>
                <c:formatCode>General</c:formatCode>
                <c:ptCount val="4"/>
                <c:pt idx="0">
                  <c:v>6.1530166314654336E-3</c:v>
                </c:pt>
                <c:pt idx="1">
                  <c:v>8.9696094253415067E-3</c:v>
                </c:pt>
                <c:pt idx="2">
                  <c:v>1.1540306867385329E-2</c:v>
                </c:pt>
                <c:pt idx="3">
                  <c:v>1.419899729504596E-2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941-48E1-91B1-882E3CA9F216}"/>
            </c:ext>
          </c:extLst>
        </c:ser>
        <c:ser>
          <c:idx val="7"/>
          <c:order val="7"/>
          <c:tx>
            <c:strRef>
              <c:f>Sheet3!$G$9</c:f>
              <c:strCache>
                <c:ptCount val="1"/>
                <c:pt idx="0">
                  <c:v>Helicobacteraceae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Sheet3!$H$1:$K$1</c:f>
              <c:strCache>
                <c:ptCount val="4"/>
                <c:pt idx="0">
                  <c:v>Algae</c:v>
                </c:pt>
                <c:pt idx="1">
                  <c:v>CCA</c:v>
                </c:pt>
                <c:pt idx="2">
                  <c:v>Control</c:v>
                </c:pt>
                <c:pt idx="3">
                  <c:v>Coral</c:v>
                </c:pt>
              </c:strCache>
            </c:strRef>
          </c:cat>
          <c:val>
            <c:numRef>
              <c:f>Sheet3!$H$9:$K$9</c:f>
              <c:numCache>
                <c:formatCode>General</c:formatCode>
                <c:ptCount val="4"/>
                <c:pt idx="0">
                  <c:v>3.9068900083112645E-3</c:v>
                </c:pt>
                <c:pt idx="1">
                  <c:v>7.3630613671183754E-3</c:v>
                </c:pt>
                <c:pt idx="2">
                  <c:v>2.3284840760636159E-3</c:v>
                </c:pt>
                <c:pt idx="3">
                  <c:v>3.2400446910114317E-2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8941-48E1-91B1-882E3CA9F216}"/>
            </c:ext>
          </c:extLst>
        </c:ser>
        <c:ser>
          <c:idx val="8"/>
          <c:order val="8"/>
          <c:tx>
            <c:strRef>
              <c:f>Sheet3!$G$10</c:f>
              <c:strCache>
                <c:ptCount val="1"/>
                <c:pt idx="0">
                  <c:v>Alteromonadaceae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Sheet3!$H$1:$K$1</c:f>
              <c:strCache>
                <c:ptCount val="4"/>
                <c:pt idx="0">
                  <c:v>Algae</c:v>
                </c:pt>
                <c:pt idx="1">
                  <c:v>CCA</c:v>
                </c:pt>
                <c:pt idx="2">
                  <c:v>Control</c:v>
                </c:pt>
                <c:pt idx="3">
                  <c:v>Coral</c:v>
                </c:pt>
              </c:strCache>
            </c:strRef>
          </c:cat>
          <c:val>
            <c:numRef>
              <c:f>Sheet3!$H$10:$K$10</c:f>
              <c:numCache>
                <c:formatCode>General</c:formatCode>
                <c:ptCount val="4"/>
                <c:pt idx="0">
                  <c:v>9.1299784423479278E-3</c:v>
                </c:pt>
                <c:pt idx="1">
                  <c:v>4.6673116868705946E-3</c:v>
                </c:pt>
                <c:pt idx="2">
                  <c:v>7.2849851994602486E-3</c:v>
                </c:pt>
                <c:pt idx="3">
                  <c:v>3.0149804999793496E-3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941-48E1-91B1-882E3CA9F216}"/>
            </c:ext>
          </c:extLst>
        </c:ser>
        <c:ser>
          <c:idx val="9"/>
          <c:order val="9"/>
          <c:tx>
            <c:strRef>
              <c:f>Sheet3!$G$11</c:f>
              <c:strCache>
                <c:ptCount val="1"/>
                <c:pt idx="0">
                  <c:v>Colwelliaceae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Sheet3!$H$1:$K$1</c:f>
              <c:strCache>
                <c:ptCount val="4"/>
                <c:pt idx="0">
                  <c:v>Algae</c:v>
                </c:pt>
                <c:pt idx="1">
                  <c:v>CCA</c:v>
                </c:pt>
                <c:pt idx="2">
                  <c:v>Control</c:v>
                </c:pt>
                <c:pt idx="3">
                  <c:v>Coral</c:v>
                </c:pt>
              </c:strCache>
            </c:strRef>
          </c:cat>
          <c:val>
            <c:numRef>
              <c:f>Sheet3!$H$11:$K$11</c:f>
              <c:numCache>
                <c:formatCode>General</c:formatCode>
                <c:ptCount val="4"/>
                <c:pt idx="0">
                  <c:v>6.0557043374472605E-3</c:v>
                </c:pt>
                <c:pt idx="1">
                  <c:v>2.8860436186801484E-3</c:v>
                </c:pt>
                <c:pt idx="2">
                  <c:v>4.6480887162200363E-3</c:v>
                </c:pt>
                <c:pt idx="3">
                  <c:v>2.8009656948749621E-3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8941-48E1-91B1-882E3CA9F216}"/>
            </c:ext>
          </c:extLst>
        </c:ser>
        <c:ser>
          <c:idx val="10"/>
          <c:order val="10"/>
          <c:tx>
            <c:strRef>
              <c:f>Sheet3!$G$12</c:f>
              <c:strCache>
                <c:ptCount val="1"/>
                <c:pt idx="0">
                  <c:v>Aeromonadaceae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Sheet3!$H$1:$K$1</c:f>
              <c:strCache>
                <c:ptCount val="4"/>
                <c:pt idx="0">
                  <c:v>Algae</c:v>
                </c:pt>
                <c:pt idx="1">
                  <c:v>CCA</c:v>
                </c:pt>
                <c:pt idx="2">
                  <c:v>Control</c:v>
                </c:pt>
                <c:pt idx="3">
                  <c:v>Coral</c:v>
                </c:pt>
              </c:strCache>
            </c:strRef>
          </c:cat>
          <c:val>
            <c:numRef>
              <c:f>Sheet3!$H$12:$K$12</c:f>
              <c:numCache>
                <c:formatCode>General</c:formatCode>
                <c:ptCount val="4"/>
                <c:pt idx="0">
                  <c:v>4.0588163448906575E-3</c:v>
                </c:pt>
                <c:pt idx="1">
                  <c:v>4.2283215782619107E-3</c:v>
                </c:pt>
                <c:pt idx="2">
                  <c:v>3.6065308843059819E-3</c:v>
                </c:pt>
                <c:pt idx="3">
                  <c:v>2.5606683698454749E-3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8941-48E1-91B1-882E3CA9F216}"/>
            </c:ext>
          </c:extLst>
        </c:ser>
        <c:ser>
          <c:idx val="11"/>
          <c:order val="11"/>
          <c:tx>
            <c:strRef>
              <c:f>Sheet3!$G$13</c:f>
              <c:strCache>
                <c:ptCount val="1"/>
                <c:pt idx="0">
                  <c:v>Pasteurellaceae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Sheet3!$H$1:$K$1</c:f>
              <c:strCache>
                <c:ptCount val="4"/>
                <c:pt idx="0">
                  <c:v>Algae</c:v>
                </c:pt>
                <c:pt idx="1">
                  <c:v>CCA</c:v>
                </c:pt>
                <c:pt idx="2">
                  <c:v>Control</c:v>
                </c:pt>
                <c:pt idx="3">
                  <c:v>Coral</c:v>
                </c:pt>
              </c:strCache>
            </c:strRef>
          </c:cat>
          <c:val>
            <c:numRef>
              <c:f>Sheet3!$H$13:$K$13</c:f>
              <c:numCache>
                <c:formatCode>General</c:formatCode>
                <c:ptCount val="4"/>
                <c:pt idx="0">
                  <c:v>2.6711231725396623E-3</c:v>
                </c:pt>
                <c:pt idx="1">
                  <c:v>1.9413875202217727E-3</c:v>
                </c:pt>
                <c:pt idx="2">
                  <c:v>2.2192670144051091E-3</c:v>
                </c:pt>
                <c:pt idx="3">
                  <c:v>1.5876787546591131E-3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8941-48E1-91B1-882E3CA9F216}"/>
            </c:ext>
          </c:extLst>
        </c:ser>
        <c:ser>
          <c:idx val="12"/>
          <c:order val="12"/>
          <c:tx>
            <c:strRef>
              <c:f>Sheet3!$G$14</c:f>
              <c:strCache>
                <c:ptCount val="1"/>
                <c:pt idx="0">
                  <c:v>Burkholderiaceae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Sheet3!$H$1:$K$1</c:f>
              <c:strCache>
                <c:ptCount val="4"/>
                <c:pt idx="0">
                  <c:v>Algae</c:v>
                </c:pt>
                <c:pt idx="1">
                  <c:v>CCA</c:v>
                </c:pt>
                <c:pt idx="2">
                  <c:v>Control</c:v>
                </c:pt>
                <c:pt idx="3">
                  <c:v>Coral</c:v>
                </c:pt>
              </c:strCache>
            </c:strRef>
          </c:cat>
          <c:val>
            <c:numRef>
              <c:f>Sheet3!$H$14:$K$14</c:f>
              <c:numCache>
                <c:formatCode>General</c:formatCode>
                <c:ptCount val="4"/>
                <c:pt idx="0">
                  <c:v>1.9527002672116156E-3</c:v>
                </c:pt>
                <c:pt idx="1">
                  <c:v>2.3740507203915285E-3</c:v>
                </c:pt>
                <c:pt idx="2">
                  <c:v>1.7883183917092114E-3</c:v>
                </c:pt>
                <c:pt idx="3">
                  <c:v>2.5504771886500277E-3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8941-48E1-91B1-882E3CA9F216}"/>
            </c:ext>
          </c:extLst>
        </c:ser>
        <c:ser>
          <c:idx val="13"/>
          <c:order val="13"/>
          <c:tx>
            <c:strRef>
              <c:f>Sheet3!$G$15</c:f>
              <c:strCache>
                <c:ptCount val="1"/>
                <c:pt idx="0">
                  <c:v>Idiomarinaceae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Sheet3!$H$1:$K$1</c:f>
              <c:strCache>
                <c:ptCount val="4"/>
                <c:pt idx="0">
                  <c:v>Algae</c:v>
                </c:pt>
                <c:pt idx="1">
                  <c:v>CCA</c:v>
                </c:pt>
                <c:pt idx="2">
                  <c:v>Control</c:v>
                </c:pt>
                <c:pt idx="3">
                  <c:v>Coral</c:v>
                </c:pt>
              </c:strCache>
            </c:strRef>
          </c:cat>
          <c:val>
            <c:numRef>
              <c:f>Sheet3!$H$15:$K$15</c:f>
              <c:numCache>
                <c:formatCode>General</c:formatCode>
                <c:ptCount val="4"/>
                <c:pt idx="0">
                  <c:v>2.7897845922863125E-3</c:v>
                </c:pt>
                <c:pt idx="1">
                  <c:v>1.5281917306333333E-3</c:v>
                </c:pt>
                <c:pt idx="2">
                  <c:v>2.0789719270714168E-3</c:v>
                </c:pt>
                <c:pt idx="3">
                  <c:v>1.0657830018606952E-3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8941-48E1-91B1-882E3CA9F2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61313360"/>
        <c:axId val="1561320432"/>
      </c:barChart>
      <c:catAx>
        <c:axId val="1561313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561320432"/>
        <c:crosses val="autoZero"/>
        <c:auto val="1"/>
        <c:lblAlgn val="ctr"/>
        <c:lblOffset val="100"/>
        <c:noMultiLvlLbl val="0"/>
      </c:catAx>
      <c:valAx>
        <c:axId val="1561320432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561313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 Profile </a:t>
            </a:r>
          </a:p>
        </c:rich>
      </c:tx>
      <c:layout>
        <c:manualLayout>
          <c:xMode val="edge"/>
          <c:yMode val="edge"/>
          <c:x val="0.36685588679032927"/>
          <c:y val="3.46508960121457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'Table_Funct_MG-RAST'!$G$2</c:f>
              <c:strCache>
                <c:ptCount val="1"/>
                <c:pt idx="0">
                  <c:v>Carbohydrates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'Table_Funct_MG-RAST'!$H$1:$K$1</c:f>
              <c:strCache>
                <c:ptCount val="4"/>
                <c:pt idx="0">
                  <c:v>Algae</c:v>
                </c:pt>
                <c:pt idx="1">
                  <c:v>CCA</c:v>
                </c:pt>
                <c:pt idx="2">
                  <c:v>Control</c:v>
                </c:pt>
                <c:pt idx="3">
                  <c:v>Coral</c:v>
                </c:pt>
              </c:strCache>
            </c:strRef>
          </c:cat>
          <c:val>
            <c:numRef>
              <c:f>'Table_Funct_MG-RAST'!$H$2:$K$2</c:f>
              <c:numCache>
                <c:formatCode>General</c:formatCode>
                <c:ptCount val="4"/>
                <c:pt idx="0">
                  <c:v>0.1046627138540081</c:v>
                </c:pt>
                <c:pt idx="1">
                  <c:v>0.10544199052083711</c:v>
                </c:pt>
                <c:pt idx="2">
                  <c:v>0.1058119375471695</c:v>
                </c:pt>
                <c:pt idx="3">
                  <c:v>0.13013538171710481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74-4F1F-A530-AB486AAC27DA}"/>
            </c:ext>
          </c:extLst>
        </c:ser>
        <c:ser>
          <c:idx val="1"/>
          <c:order val="1"/>
          <c:tx>
            <c:strRef>
              <c:f>'Table_Funct_MG-RAST'!$G$3</c:f>
              <c:strCache>
                <c:ptCount val="1"/>
                <c:pt idx="0">
                  <c:v>Amino Acids and Derivatives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'Table_Funct_MG-RAST'!$H$1:$K$1</c:f>
              <c:strCache>
                <c:ptCount val="4"/>
                <c:pt idx="0">
                  <c:v>Algae</c:v>
                </c:pt>
                <c:pt idx="1">
                  <c:v>CCA</c:v>
                </c:pt>
                <c:pt idx="2">
                  <c:v>Control</c:v>
                </c:pt>
                <c:pt idx="3">
                  <c:v>Coral</c:v>
                </c:pt>
              </c:strCache>
            </c:strRef>
          </c:cat>
          <c:val>
            <c:numRef>
              <c:f>'Table_Funct_MG-RAST'!$H$3:$K$3</c:f>
              <c:numCache>
                <c:formatCode>General</c:formatCode>
                <c:ptCount val="4"/>
                <c:pt idx="0">
                  <c:v>8.8082415631670463E-2</c:v>
                </c:pt>
                <c:pt idx="1">
                  <c:v>9.9272781777678995E-2</c:v>
                </c:pt>
                <c:pt idx="2">
                  <c:v>8.9781810184738006E-2</c:v>
                </c:pt>
                <c:pt idx="3">
                  <c:v>0.1339226003406227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374-4F1F-A530-AB486AAC27DA}"/>
            </c:ext>
          </c:extLst>
        </c:ser>
        <c:ser>
          <c:idx val="2"/>
          <c:order val="2"/>
          <c:tx>
            <c:strRef>
              <c:f>'Table_Funct_MG-RAST'!$G$4</c:f>
              <c:strCache>
                <c:ptCount val="1"/>
                <c:pt idx="0">
                  <c:v>Protein Metabolism</c:v>
                </c:pt>
              </c:strCache>
            </c:strRef>
          </c:tx>
          <c:spPr>
            <a:solidFill>
              <a:srgbClr val="008000"/>
            </a:solidFill>
            <a:ln>
              <a:noFill/>
            </a:ln>
            <a:effectLst/>
          </c:spPr>
          <c:invertIfNegative val="0"/>
          <c:cat>
            <c:strRef>
              <c:f>'Table_Funct_MG-RAST'!$H$1:$K$1</c:f>
              <c:strCache>
                <c:ptCount val="4"/>
                <c:pt idx="0">
                  <c:v>Algae</c:v>
                </c:pt>
                <c:pt idx="1">
                  <c:v>CCA</c:v>
                </c:pt>
                <c:pt idx="2">
                  <c:v>Control</c:v>
                </c:pt>
                <c:pt idx="3">
                  <c:v>Coral</c:v>
                </c:pt>
              </c:strCache>
            </c:strRef>
          </c:cat>
          <c:val>
            <c:numRef>
              <c:f>'Table_Funct_MG-RAST'!$H$4:$K$4</c:f>
              <c:numCache>
                <c:formatCode>General</c:formatCode>
                <c:ptCount val="4"/>
                <c:pt idx="0">
                  <c:v>6.7603420481989904E-2</c:v>
                </c:pt>
                <c:pt idx="1">
                  <c:v>6.3449402254531551E-2</c:v>
                </c:pt>
                <c:pt idx="2">
                  <c:v>6.6076048561326761E-2</c:v>
                </c:pt>
                <c:pt idx="3">
                  <c:v>0.11817062425068274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374-4F1F-A530-AB486AAC27DA}"/>
            </c:ext>
          </c:extLst>
        </c:ser>
        <c:ser>
          <c:idx val="3"/>
          <c:order val="3"/>
          <c:tx>
            <c:strRef>
              <c:f>'Table_Funct_MG-RAST'!$G$5</c:f>
              <c:strCache>
                <c:ptCount val="1"/>
                <c:pt idx="0">
                  <c:v>Cofactors, Vitamins, Prosthetic Groups, Pigments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'Table_Funct_MG-RAST'!$H$1:$K$1</c:f>
              <c:strCache>
                <c:ptCount val="4"/>
                <c:pt idx="0">
                  <c:v>Algae</c:v>
                </c:pt>
                <c:pt idx="1">
                  <c:v>CCA</c:v>
                </c:pt>
                <c:pt idx="2">
                  <c:v>Control</c:v>
                </c:pt>
                <c:pt idx="3">
                  <c:v>Coral</c:v>
                </c:pt>
              </c:strCache>
            </c:strRef>
          </c:cat>
          <c:val>
            <c:numRef>
              <c:f>'Table_Funct_MG-RAST'!$H$5:$K$5</c:f>
              <c:numCache>
                <c:formatCode>General</c:formatCode>
                <c:ptCount val="4"/>
                <c:pt idx="0">
                  <c:v>6.208046352488069E-2</c:v>
                </c:pt>
                <c:pt idx="1">
                  <c:v>6.3056073848571148E-2</c:v>
                </c:pt>
                <c:pt idx="2">
                  <c:v>6.2993898456032704E-2</c:v>
                </c:pt>
                <c:pt idx="3">
                  <c:v>0.10049504589327533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374-4F1F-A530-AB486AAC27DA}"/>
            </c:ext>
          </c:extLst>
        </c:ser>
        <c:ser>
          <c:idx val="4"/>
          <c:order val="4"/>
          <c:tx>
            <c:strRef>
              <c:f>'Table_Funct_MG-RAST'!$G$6</c:f>
              <c:strCache>
                <c:ptCount val="1"/>
                <c:pt idx="0">
                  <c:v>RNA Metabolism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'Table_Funct_MG-RAST'!$H$1:$K$1</c:f>
              <c:strCache>
                <c:ptCount val="4"/>
                <c:pt idx="0">
                  <c:v>Algae</c:v>
                </c:pt>
                <c:pt idx="1">
                  <c:v>CCA</c:v>
                </c:pt>
                <c:pt idx="2">
                  <c:v>Control</c:v>
                </c:pt>
                <c:pt idx="3">
                  <c:v>Coral</c:v>
                </c:pt>
              </c:strCache>
            </c:strRef>
          </c:cat>
          <c:val>
            <c:numRef>
              <c:f>'Table_Funct_MG-RAST'!$H$6:$K$6</c:f>
              <c:numCache>
                <c:formatCode>General</c:formatCode>
                <c:ptCount val="4"/>
                <c:pt idx="0">
                  <c:v>4.3674941513635393E-2</c:v>
                </c:pt>
                <c:pt idx="1">
                  <c:v>4.2317691508551407E-2</c:v>
                </c:pt>
                <c:pt idx="2">
                  <c:v>4.3662792696482974E-2</c:v>
                </c:pt>
                <c:pt idx="3">
                  <c:v>6.2980343265324978E-2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374-4F1F-A530-AB486AAC27DA}"/>
            </c:ext>
          </c:extLst>
        </c:ser>
        <c:ser>
          <c:idx val="5"/>
          <c:order val="5"/>
          <c:tx>
            <c:strRef>
              <c:f>'Table_Funct_MG-RAST'!$G$7</c:f>
              <c:strCache>
                <c:ptCount val="1"/>
                <c:pt idx="0">
                  <c:v>DNA Metabolism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'Table_Funct_MG-RAST'!$H$1:$K$1</c:f>
              <c:strCache>
                <c:ptCount val="4"/>
                <c:pt idx="0">
                  <c:v>Algae</c:v>
                </c:pt>
                <c:pt idx="1">
                  <c:v>CCA</c:v>
                </c:pt>
                <c:pt idx="2">
                  <c:v>Control</c:v>
                </c:pt>
                <c:pt idx="3">
                  <c:v>Coral</c:v>
                </c:pt>
              </c:strCache>
            </c:strRef>
          </c:cat>
          <c:val>
            <c:numRef>
              <c:f>'Table_Funct_MG-RAST'!$H$7:$K$7</c:f>
              <c:numCache>
                <c:formatCode>General</c:formatCode>
                <c:ptCount val="4"/>
                <c:pt idx="0">
                  <c:v>4.0297568220300416E-2</c:v>
                </c:pt>
                <c:pt idx="1">
                  <c:v>4.2685693906769281E-2</c:v>
                </c:pt>
                <c:pt idx="2">
                  <c:v>4.1304522214891566E-2</c:v>
                </c:pt>
                <c:pt idx="3">
                  <c:v>5.896777216378099E-2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374-4F1F-A530-AB486AAC27DA}"/>
            </c:ext>
          </c:extLst>
        </c:ser>
        <c:ser>
          <c:idx val="6"/>
          <c:order val="6"/>
          <c:tx>
            <c:strRef>
              <c:f>'Table_Funct_MG-RAST'!$G$8</c:f>
              <c:strCache>
                <c:ptCount val="1"/>
                <c:pt idx="0">
                  <c:v>Membrane Transport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'Table_Funct_MG-RAST'!$H$1:$K$1</c:f>
              <c:strCache>
                <c:ptCount val="4"/>
                <c:pt idx="0">
                  <c:v>Algae</c:v>
                </c:pt>
                <c:pt idx="1">
                  <c:v>CCA</c:v>
                </c:pt>
                <c:pt idx="2">
                  <c:v>Control</c:v>
                </c:pt>
                <c:pt idx="3">
                  <c:v>Coral</c:v>
                </c:pt>
              </c:strCache>
            </c:strRef>
          </c:cat>
          <c:val>
            <c:numRef>
              <c:f>'Table_Funct_MG-RAST'!$H$8:$K$8</c:f>
              <c:numCache>
                <c:formatCode>General</c:formatCode>
                <c:ptCount val="4"/>
                <c:pt idx="0">
                  <c:v>4.3638295181086077E-2</c:v>
                </c:pt>
                <c:pt idx="1">
                  <c:v>3.7548132336143313E-2</c:v>
                </c:pt>
                <c:pt idx="2">
                  <c:v>4.2278062545600598E-2</c:v>
                </c:pt>
                <c:pt idx="3">
                  <c:v>5.1837554909401007E-2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374-4F1F-A530-AB486AAC27DA}"/>
            </c:ext>
          </c:extLst>
        </c:ser>
        <c:ser>
          <c:idx val="7"/>
          <c:order val="7"/>
          <c:tx>
            <c:strRef>
              <c:f>'Table_Funct_MG-RAST'!$G$9</c:f>
              <c:strCache>
                <c:ptCount val="1"/>
                <c:pt idx="0">
                  <c:v>Cell Wall and Capsule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'Table_Funct_MG-RAST'!$H$1:$K$1</c:f>
              <c:strCache>
                <c:ptCount val="4"/>
                <c:pt idx="0">
                  <c:v>Algae</c:v>
                </c:pt>
                <c:pt idx="1">
                  <c:v>CCA</c:v>
                </c:pt>
                <c:pt idx="2">
                  <c:v>Control</c:v>
                </c:pt>
                <c:pt idx="3">
                  <c:v>Coral</c:v>
                </c:pt>
              </c:strCache>
            </c:strRef>
          </c:cat>
          <c:val>
            <c:numRef>
              <c:f>'Table_Funct_MG-RAST'!$H$9:$K$9</c:f>
              <c:numCache>
                <c:formatCode>General</c:formatCode>
                <c:ptCount val="4"/>
                <c:pt idx="0">
                  <c:v>3.9833381341342462E-2</c:v>
                </c:pt>
                <c:pt idx="1">
                  <c:v>3.6385203409190756E-2</c:v>
                </c:pt>
                <c:pt idx="2">
                  <c:v>3.8413096518556476E-2</c:v>
                </c:pt>
                <c:pt idx="3">
                  <c:v>5.3880318379277946E-2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C374-4F1F-A530-AB486AAC27DA}"/>
            </c:ext>
          </c:extLst>
        </c:ser>
        <c:ser>
          <c:idx val="8"/>
          <c:order val="8"/>
          <c:tx>
            <c:strRef>
              <c:f>'Table_Funct_MG-RAST'!$G$10</c:f>
              <c:strCache>
                <c:ptCount val="1"/>
                <c:pt idx="0">
                  <c:v>Respiration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'Table_Funct_MG-RAST'!$H$1:$K$1</c:f>
              <c:strCache>
                <c:ptCount val="4"/>
                <c:pt idx="0">
                  <c:v>Algae</c:v>
                </c:pt>
                <c:pt idx="1">
                  <c:v>CCA</c:v>
                </c:pt>
                <c:pt idx="2">
                  <c:v>Control</c:v>
                </c:pt>
                <c:pt idx="3">
                  <c:v>Coral</c:v>
                </c:pt>
              </c:strCache>
            </c:strRef>
          </c:cat>
          <c:val>
            <c:numRef>
              <c:f>'Table_Funct_MG-RAST'!$H$10:$K$10</c:f>
              <c:numCache>
                <c:formatCode>General</c:formatCode>
                <c:ptCount val="4"/>
                <c:pt idx="0">
                  <c:v>3.155997921010209E-2</c:v>
                </c:pt>
                <c:pt idx="1">
                  <c:v>3.569003033952356E-2</c:v>
                </c:pt>
                <c:pt idx="2">
                  <c:v>3.1183304438176095E-2</c:v>
                </c:pt>
                <c:pt idx="3">
                  <c:v>6.0280166631134474E-2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374-4F1F-A530-AB486AAC27DA}"/>
            </c:ext>
          </c:extLst>
        </c:ser>
        <c:ser>
          <c:idx val="9"/>
          <c:order val="9"/>
          <c:tx>
            <c:strRef>
              <c:f>'Table_Funct_MG-RAST'!$G$11</c:f>
              <c:strCache>
                <c:ptCount val="1"/>
                <c:pt idx="0">
                  <c:v>Virulence, Disease and Defense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'Table_Funct_MG-RAST'!$H$1:$K$1</c:f>
              <c:strCache>
                <c:ptCount val="4"/>
                <c:pt idx="0">
                  <c:v>Algae</c:v>
                </c:pt>
                <c:pt idx="1">
                  <c:v>CCA</c:v>
                </c:pt>
                <c:pt idx="2">
                  <c:v>Control</c:v>
                </c:pt>
                <c:pt idx="3">
                  <c:v>Coral</c:v>
                </c:pt>
              </c:strCache>
            </c:strRef>
          </c:cat>
          <c:val>
            <c:numRef>
              <c:f>'Table_Funct_MG-RAST'!$H$11:$K$11</c:f>
              <c:numCache>
                <c:formatCode>General</c:formatCode>
                <c:ptCount val="4"/>
                <c:pt idx="0">
                  <c:v>3.0480685609536873E-2</c:v>
                </c:pt>
                <c:pt idx="1">
                  <c:v>2.6938085663929044E-2</c:v>
                </c:pt>
                <c:pt idx="2">
                  <c:v>3.015464775466347E-2</c:v>
                </c:pt>
                <c:pt idx="3">
                  <c:v>3.6173125825312923E-2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C374-4F1F-A530-AB486AAC27DA}"/>
            </c:ext>
          </c:extLst>
        </c:ser>
        <c:ser>
          <c:idx val="10"/>
          <c:order val="10"/>
          <c:tx>
            <c:strRef>
              <c:f>'Table_Funct_MG-RAST'!$G$12</c:f>
              <c:strCache>
                <c:ptCount val="1"/>
                <c:pt idx="0">
                  <c:v>Stress Response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'Table_Funct_MG-RAST'!$H$1:$K$1</c:f>
              <c:strCache>
                <c:ptCount val="4"/>
                <c:pt idx="0">
                  <c:v>Algae</c:v>
                </c:pt>
                <c:pt idx="1">
                  <c:v>CCA</c:v>
                </c:pt>
                <c:pt idx="2">
                  <c:v>Control</c:v>
                </c:pt>
                <c:pt idx="3">
                  <c:v>Coral</c:v>
                </c:pt>
              </c:strCache>
            </c:strRef>
          </c:cat>
          <c:val>
            <c:numRef>
              <c:f>'Table_Funct_MG-RAST'!$H$12:$K$12</c:f>
              <c:numCache>
                <c:formatCode>General</c:formatCode>
                <c:ptCount val="4"/>
                <c:pt idx="0">
                  <c:v>2.9993644028558919E-2</c:v>
                </c:pt>
                <c:pt idx="1">
                  <c:v>2.8096879732474662E-2</c:v>
                </c:pt>
                <c:pt idx="2">
                  <c:v>2.9624493925468502E-2</c:v>
                </c:pt>
                <c:pt idx="3">
                  <c:v>3.5647033169777152E-2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374-4F1F-A530-AB486AAC27DA}"/>
            </c:ext>
          </c:extLst>
        </c:ser>
        <c:ser>
          <c:idx val="11"/>
          <c:order val="11"/>
          <c:tx>
            <c:strRef>
              <c:f>'Table_Funct_MG-RAST'!$G$13</c:f>
              <c:strCache>
                <c:ptCount val="1"/>
                <c:pt idx="0">
                  <c:v>Nucleosides and Nucleotides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'Table_Funct_MG-RAST'!$H$1:$K$1</c:f>
              <c:strCache>
                <c:ptCount val="4"/>
                <c:pt idx="0">
                  <c:v>Algae</c:v>
                </c:pt>
                <c:pt idx="1">
                  <c:v>CCA</c:v>
                </c:pt>
                <c:pt idx="2">
                  <c:v>Control</c:v>
                </c:pt>
                <c:pt idx="3">
                  <c:v>Coral</c:v>
                </c:pt>
              </c:strCache>
            </c:strRef>
          </c:cat>
          <c:val>
            <c:numRef>
              <c:f>'Table_Funct_MG-RAST'!$H$13:$K$13</c:f>
              <c:numCache>
                <c:formatCode>General</c:formatCode>
                <c:ptCount val="4"/>
                <c:pt idx="0">
                  <c:v>2.6695080052534292E-2</c:v>
                </c:pt>
                <c:pt idx="1">
                  <c:v>2.6451722943812442E-2</c:v>
                </c:pt>
                <c:pt idx="2">
                  <c:v>2.6206188638718857E-2</c:v>
                </c:pt>
                <c:pt idx="3">
                  <c:v>4.4532243643317287E-2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C374-4F1F-A530-AB486AAC27DA}"/>
            </c:ext>
          </c:extLst>
        </c:ser>
        <c:ser>
          <c:idx val="12"/>
          <c:order val="12"/>
          <c:tx>
            <c:strRef>
              <c:f>'Table_Funct_MG-RAST'!$G$14</c:f>
              <c:strCache>
                <c:ptCount val="1"/>
                <c:pt idx="0">
                  <c:v>Fatty Acids, Lipids, and Isoprenoids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'Table_Funct_MG-RAST'!$H$1:$K$1</c:f>
              <c:strCache>
                <c:ptCount val="4"/>
                <c:pt idx="0">
                  <c:v>Algae</c:v>
                </c:pt>
                <c:pt idx="1">
                  <c:v>CCA</c:v>
                </c:pt>
                <c:pt idx="2">
                  <c:v>Control</c:v>
                </c:pt>
                <c:pt idx="3">
                  <c:v>Coral</c:v>
                </c:pt>
              </c:strCache>
            </c:strRef>
          </c:cat>
          <c:val>
            <c:numRef>
              <c:f>'Table_Funct_MG-RAST'!$H$14:$K$14</c:f>
              <c:numCache>
                <c:formatCode>General</c:formatCode>
                <c:ptCount val="4"/>
                <c:pt idx="0">
                  <c:v>2.424647456370177E-2</c:v>
                </c:pt>
                <c:pt idx="1">
                  <c:v>2.5071713950495407E-2</c:v>
                </c:pt>
                <c:pt idx="2">
                  <c:v>2.4632916904731111E-2</c:v>
                </c:pt>
                <c:pt idx="3">
                  <c:v>3.4306266987564275E-2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C374-4F1F-A530-AB486AAC27DA}"/>
            </c:ext>
          </c:extLst>
        </c:ser>
        <c:ser>
          <c:idx val="13"/>
          <c:order val="13"/>
          <c:tx>
            <c:strRef>
              <c:f>'Table_Funct_MG-RAST'!$G$15</c:f>
              <c:strCache>
                <c:ptCount val="1"/>
                <c:pt idx="0">
                  <c:v>Regulation and Cell signaling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'Table_Funct_MG-RAST'!$H$1:$K$1</c:f>
              <c:strCache>
                <c:ptCount val="4"/>
                <c:pt idx="0">
                  <c:v>Algae</c:v>
                </c:pt>
                <c:pt idx="1">
                  <c:v>CCA</c:v>
                </c:pt>
                <c:pt idx="2">
                  <c:v>Control</c:v>
                </c:pt>
                <c:pt idx="3">
                  <c:v>Coral</c:v>
                </c:pt>
              </c:strCache>
            </c:strRef>
          </c:cat>
          <c:val>
            <c:numRef>
              <c:f>'Table_Funct_MG-RAST'!$H$15:$K$15</c:f>
              <c:numCache>
                <c:formatCode>General</c:formatCode>
                <c:ptCount val="4"/>
                <c:pt idx="0">
                  <c:v>2.0439590491025391E-2</c:v>
                </c:pt>
                <c:pt idx="1">
                  <c:v>1.9525835112183879E-2</c:v>
                </c:pt>
                <c:pt idx="2">
                  <c:v>2.030846603550257E-2</c:v>
                </c:pt>
                <c:pt idx="3">
                  <c:v>2.9421468309199811E-2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C374-4F1F-A530-AB486AAC27DA}"/>
            </c:ext>
          </c:extLst>
        </c:ser>
        <c:ser>
          <c:idx val="14"/>
          <c:order val="14"/>
          <c:tx>
            <c:strRef>
              <c:f>'Table_Funct_MG-RAST'!$G$16</c:f>
              <c:strCache>
                <c:ptCount val="1"/>
                <c:pt idx="0">
                  <c:v>Nitrogen Metabolism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'Table_Funct_MG-RAST'!$H$1:$K$1</c:f>
              <c:strCache>
                <c:ptCount val="4"/>
                <c:pt idx="0">
                  <c:v>Algae</c:v>
                </c:pt>
                <c:pt idx="1">
                  <c:v>CCA</c:v>
                </c:pt>
                <c:pt idx="2">
                  <c:v>Control</c:v>
                </c:pt>
                <c:pt idx="3">
                  <c:v>Coral</c:v>
                </c:pt>
              </c:strCache>
            </c:strRef>
          </c:cat>
          <c:val>
            <c:numRef>
              <c:f>'Table_Funct_MG-RAST'!$H$16:$K$16</c:f>
              <c:numCache>
                <c:formatCode>General</c:formatCode>
                <c:ptCount val="4"/>
                <c:pt idx="0">
                  <c:v>1.6235507459104861E-2</c:v>
                </c:pt>
                <c:pt idx="1">
                  <c:v>1.9716038598903227E-2</c:v>
                </c:pt>
                <c:pt idx="2">
                  <c:v>1.7019220327347481E-2</c:v>
                </c:pt>
                <c:pt idx="3">
                  <c:v>2.5194893415573478E-2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C374-4F1F-A530-AB486AAC27DA}"/>
            </c:ext>
          </c:extLst>
        </c:ser>
        <c:ser>
          <c:idx val="15"/>
          <c:order val="15"/>
          <c:tx>
            <c:strRef>
              <c:f>'Table_Funct_MG-RAST'!$G$17</c:f>
              <c:strCache>
                <c:ptCount val="1"/>
                <c:pt idx="0">
                  <c:v>Motility and Chemotaxis</c:v>
                </c:pt>
              </c:strCache>
            </c:strRef>
          </c:tx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'Table_Funct_MG-RAST'!$H$1:$K$1</c:f>
              <c:strCache>
                <c:ptCount val="4"/>
                <c:pt idx="0">
                  <c:v>Algae</c:v>
                </c:pt>
                <c:pt idx="1">
                  <c:v>CCA</c:v>
                </c:pt>
                <c:pt idx="2">
                  <c:v>Control</c:v>
                </c:pt>
                <c:pt idx="3">
                  <c:v>Coral</c:v>
                </c:pt>
              </c:strCache>
            </c:strRef>
          </c:cat>
          <c:val>
            <c:numRef>
              <c:f>'Table_Funct_MG-RAST'!$H$17:$K$17</c:f>
              <c:numCache>
                <c:formatCode>General</c:formatCode>
                <c:ptCount val="4"/>
                <c:pt idx="0">
                  <c:v>1.7698602434971476E-2</c:v>
                </c:pt>
                <c:pt idx="1">
                  <c:v>1.5986913173142027E-2</c:v>
                </c:pt>
                <c:pt idx="2">
                  <c:v>1.7684709359466123E-2</c:v>
                </c:pt>
                <c:pt idx="3">
                  <c:v>2.4055161098650073E-2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C374-4F1F-A530-AB486AAC27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61307920"/>
        <c:axId val="1561316080"/>
      </c:barChart>
      <c:catAx>
        <c:axId val="1561307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561316080"/>
        <c:crosses val="autoZero"/>
        <c:auto val="1"/>
        <c:lblAlgn val="ctr"/>
        <c:lblOffset val="100"/>
        <c:noMultiLvlLbl val="0"/>
      </c:catAx>
      <c:valAx>
        <c:axId val="1561316080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5613079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0294105276061956E-2"/>
          <c:y val="5.5667734089965733E-2"/>
          <c:w val="0.58822485132385927"/>
          <c:h val="0.61835648263869825"/>
        </c:manualLayout>
      </c:layout>
      <c:lineChart>
        <c:grouping val="standard"/>
        <c:varyColors val="0"/>
        <c:ser>
          <c:idx val="3"/>
          <c:order val="0"/>
          <c:tx>
            <c:strRef>
              <c:f>Sheet1!$A$5</c:f>
              <c:strCache>
                <c:ptCount val="1"/>
                <c:pt idx="0">
                  <c:v>NODE_4_length_92997_cov_26.8193_ID_7</c:v>
                </c:pt>
              </c:strCache>
            </c:strRef>
          </c:tx>
          <c:spPr>
            <a:ln w="28575" cap="rnd">
              <a:solidFill>
                <a:srgbClr val="99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990000"/>
              </a:solidFill>
              <a:ln w="9525">
                <a:solidFill>
                  <a:srgbClr val="990000"/>
                </a:solidFill>
              </a:ln>
              <a:effectLst/>
            </c:spPr>
          </c:marker>
          <c:cat>
            <c:strRef>
              <c:f>Sheet1!$B$1:$G$1</c:f>
              <c:strCache>
                <c:ptCount val="6"/>
                <c:pt idx="0">
                  <c:v>Kelp Tank</c:v>
                </c:pt>
                <c:pt idx="1">
                  <c:v>Rh_T1_virome</c:v>
                </c:pt>
                <c:pt idx="2">
                  <c:v>Rh_T2_virome</c:v>
                </c:pt>
                <c:pt idx="3">
                  <c:v>Rh_T3_virome</c:v>
                </c:pt>
                <c:pt idx="4">
                  <c:v>Rh_T4_virome</c:v>
                </c:pt>
                <c:pt idx="5">
                  <c:v>Water_plus_kelp_co2.1</c:v>
                </c:pt>
              </c:strCache>
            </c:strRef>
          </c:cat>
          <c:val>
            <c:numRef>
              <c:f>Sheet1!$B$5:$G$5</c:f>
              <c:numCache>
                <c:formatCode>General</c:formatCode>
                <c:ptCount val="6"/>
                <c:pt idx="0">
                  <c:v>0</c:v>
                </c:pt>
                <c:pt idx="1">
                  <c:v>4.2059355456554304</c:v>
                </c:pt>
                <c:pt idx="2">
                  <c:v>1.1204089492664823E-2</c:v>
                </c:pt>
                <c:pt idx="3">
                  <c:v>1.1862255489258728E-3</c:v>
                </c:pt>
                <c:pt idx="4">
                  <c:v>7.3350529957578944E-3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102-429A-A7B2-557B86F86F85}"/>
            </c:ext>
          </c:extLst>
        </c:ser>
        <c:ser>
          <c:idx val="4"/>
          <c:order val="1"/>
          <c:tx>
            <c:strRef>
              <c:f>Sheet1!$A$6</c:f>
              <c:strCache>
                <c:ptCount val="1"/>
                <c:pt idx="0">
                  <c:v>NODE_7_length_41714_cov_59.8195_ID_13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00000"/>
              </a:solidFill>
              <a:ln w="9525">
                <a:solidFill>
                  <a:srgbClr val="C00000"/>
                </a:solidFill>
              </a:ln>
              <a:effectLst/>
            </c:spPr>
          </c:marker>
          <c:cat>
            <c:strRef>
              <c:f>Sheet1!$B$1:$G$1</c:f>
              <c:strCache>
                <c:ptCount val="6"/>
                <c:pt idx="0">
                  <c:v>Kelp Tank</c:v>
                </c:pt>
                <c:pt idx="1">
                  <c:v>Rh_T1_virome</c:v>
                </c:pt>
                <c:pt idx="2">
                  <c:v>Rh_T2_virome</c:v>
                </c:pt>
                <c:pt idx="3">
                  <c:v>Rh_T3_virome</c:v>
                </c:pt>
                <c:pt idx="4">
                  <c:v>Rh_T4_virome</c:v>
                </c:pt>
                <c:pt idx="5">
                  <c:v>Water_plus_kelp_co2.1</c:v>
                </c:pt>
              </c:strCache>
            </c:strRef>
          </c:cat>
          <c:val>
            <c:numRef>
              <c:f>Sheet1!$B$6:$G$6</c:f>
              <c:numCache>
                <c:formatCode>General</c:formatCode>
                <c:ptCount val="6"/>
                <c:pt idx="0">
                  <c:v>0</c:v>
                </c:pt>
                <c:pt idx="1">
                  <c:v>4.0414187591196002</c:v>
                </c:pt>
                <c:pt idx="2">
                  <c:v>4.6683706219436761E-4</c:v>
                </c:pt>
                <c:pt idx="3">
                  <c:v>0</c:v>
                </c:pt>
                <c:pt idx="4">
                  <c:v>6.7237985794447366E-3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102-429A-A7B2-557B86F86F85}"/>
            </c:ext>
          </c:extLst>
        </c:ser>
        <c:ser>
          <c:idx val="5"/>
          <c:order val="2"/>
          <c:tx>
            <c:strRef>
              <c:f>Sheet1!$A$7</c:f>
              <c:strCache>
                <c:ptCount val="1"/>
                <c:pt idx="0">
                  <c:v>NODE_5_length_76620_cov_22.2761_ID_9</c:v>
                </c:pt>
              </c:strCache>
            </c:strRef>
          </c:tx>
          <c:spPr>
            <a:ln w="28575" cap="rnd">
              <a:solidFill>
                <a:srgbClr val="FF33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3300"/>
              </a:solidFill>
              <a:ln w="9525">
                <a:solidFill>
                  <a:srgbClr val="FF3300"/>
                </a:solidFill>
              </a:ln>
              <a:effectLst/>
            </c:spPr>
          </c:marker>
          <c:cat>
            <c:strRef>
              <c:f>Sheet1!$B$1:$G$1</c:f>
              <c:strCache>
                <c:ptCount val="6"/>
                <c:pt idx="0">
                  <c:v>Kelp Tank</c:v>
                </c:pt>
                <c:pt idx="1">
                  <c:v>Rh_T1_virome</c:v>
                </c:pt>
                <c:pt idx="2">
                  <c:v>Rh_T2_virome</c:v>
                </c:pt>
                <c:pt idx="3">
                  <c:v>Rh_T3_virome</c:v>
                </c:pt>
                <c:pt idx="4">
                  <c:v>Rh_T4_virome</c:v>
                </c:pt>
                <c:pt idx="5">
                  <c:v>Water_plus_kelp_co2.1</c:v>
                </c:pt>
              </c:strCache>
            </c:strRef>
          </c:cat>
          <c:val>
            <c:numRef>
              <c:f>Sheet1!$B$7:$G$7</c:f>
              <c:numCache>
                <c:formatCode>General</c:formatCode>
                <c:ptCount val="6"/>
                <c:pt idx="0">
                  <c:v>0</c:v>
                </c:pt>
                <c:pt idx="1">
                  <c:v>3.027626525864886</c:v>
                </c:pt>
                <c:pt idx="2">
                  <c:v>2.334185310971838E-4</c:v>
                </c:pt>
                <c:pt idx="3">
                  <c:v>1.6946079270369611E-4</c:v>
                </c:pt>
                <c:pt idx="4">
                  <c:v>2.4450176652526315E-3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102-429A-A7B2-557B86F86F85}"/>
            </c:ext>
          </c:extLst>
        </c:ser>
        <c:ser>
          <c:idx val="6"/>
          <c:order val="3"/>
          <c:tx>
            <c:strRef>
              <c:f>Sheet1!$A$8</c:f>
              <c:strCache>
                <c:ptCount val="1"/>
                <c:pt idx="0">
                  <c:v>NODE_54_length_12461_cov_149.672_ID_107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Sheet1!$B$1:$G$1</c:f>
              <c:strCache>
                <c:ptCount val="6"/>
                <c:pt idx="0">
                  <c:v>Kelp Tank</c:v>
                </c:pt>
                <c:pt idx="1">
                  <c:v>Rh_T1_virome</c:v>
                </c:pt>
                <c:pt idx="2">
                  <c:v>Rh_T2_virome</c:v>
                </c:pt>
                <c:pt idx="3">
                  <c:v>Rh_T3_virome</c:v>
                </c:pt>
                <c:pt idx="4">
                  <c:v>Rh_T4_virome</c:v>
                </c:pt>
                <c:pt idx="5">
                  <c:v>Water_plus_kelp_co2.1</c:v>
                </c:pt>
              </c:strCache>
            </c:strRef>
          </c:cat>
          <c:val>
            <c:numRef>
              <c:f>Sheet1!$B$8:$G$8</c:f>
              <c:numCache>
                <c:formatCode>General</c:formatCode>
                <c:ptCount val="6"/>
                <c:pt idx="0">
                  <c:v>0</c:v>
                </c:pt>
                <c:pt idx="1">
                  <c:v>1.6176675175597809E-4</c:v>
                </c:pt>
                <c:pt idx="2">
                  <c:v>0.95911674427832838</c:v>
                </c:pt>
                <c:pt idx="3">
                  <c:v>1.7591724890570692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102-429A-A7B2-557B86F86F85}"/>
            </c:ext>
          </c:extLst>
        </c:ser>
        <c:ser>
          <c:idx val="7"/>
          <c:order val="4"/>
          <c:tx>
            <c:strRef>
              <c:f>Sheet1!$A$9</c:f>
              <c:strCache>
                <c:ptCount val="1"/>
                <c:pt idx="0">
                  <c:v>NODE_8_length_39283_cov_22.1432_ID_15</c:v>
                </c:pt>
              </c:strCache>
            </c:strRef>
          </c:tx>
          <c:spPr>
            <a:ln w="28575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50000"/>
                </a:schemeClr>
              </a:solidFill>
              <a:ln w="9525">
                <a:solidFill>
                  <a:schemeClr val="accent6">
                    <a:lumMod val="50000"/>
                  </a:schemeClr>
                </a:solidFill>
              </a:ln>
              <a:effectLst/>
            </c:spPr>
          </c:marker>
          <c:cat>
            <c:strRef>
              <c:f>Sheet1!$B$1:$G$1</c:f>
              <c:strCache>
                <c:ptCount val="6"/>
                <c:pt idx="0">
                  <c:v>Kelp Tank</c:v>
                </c:pt>
                <c:pt idx="1">
                  <c:v>Rh_T1_virome</c:v>
                </c:pt>
                <c:pt idx="2">
                  <c:v>Rh_T2_virome</c:v>
                </c:pt>
                <c:pt idx="3">
                  <c:v>Rh_T3_virome</c:v>
                </c:pt>
                <c:pt idx="4">
                  <c:v>Rh_T4_virome</c:v>
                </c:pt>
                <c:pt idx="5">
                  <c:v>Water_plus_kelp_co2.1</c:v>
                </c:pt>
              </c:strCache>
            </c:strRef>
          </c:cat>
          <c:val>
            <c:numRef>
              <c:f>Sheet1!$B$9:$G$9</c:f>
              <c:numCache>
                <c:formatCode>General</c:formatCode>
                <c:ptCount val="6"/>
                <c:pt idx="0">
                  <c:v>0</c:v>
                </c:pt>
                <c:pt idx="1">
                  <c:v>2.4426779515152694E-2</c:v>
                </c:pt>
                <c:pt idx="2">
                  <c:v>9.0332971534610132E-2</c:v>
                </c:pt>
                <c:pt idx="3">
                  <c:v>0.44432619846909116</c:v>
                </c:pt>
                <c:pt idx="4">
                  <c:v>1.8496558637636156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102-429A-A7B2-557B86F86F85}"/>
            </c:ext>
          </c:extLst>
        </c:ser>
        <c:ser>
          <c:idx val="8"/>
          <c:order val="5"/>
          <c:tx>
            <c:strRef>
              <c:f>Sheet1!$A$10</c:f>
              <c:strCache>
                <c:ptCount val="1"/>
                <c:pt idx="0">
                  <c:v>NODE_9_length_39026_cov_17.3665_ID_17</c:v>
                </c:pt>
              </c:strCache>
            </c:strRef>
          </c:tx>
          <c:spPr>
            <a:ln w="28575" cap="rnd">
              <a:solidFill>
                <a:srgbClr val="00CC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CC00"/>
              </a:solidFill>
              <a:ln w="9525">
                <a:solidFill>
                  <a:srgbClr val="00CC00"/>
                </a:solidFill>
              </a:ln>
              <a:effectLst/>
            </c:spPr>
          </c:marker>
          <c:cat>
            <c:strRef>
              <c:f>Sheet1!$B$1:$G$1</c:f>
              <c:strCache>
                <c:ptCount val="6"/>
                <c:pt idx="0">
                  <c:v>Kelp Tank</c:v>
                </c:pt>
                <c:pt idx="1">
                  <c:v>Rh_T1_virome</c:v>
                </c:pt>
                <c:pt idx="2">
                  <c:v>Rh_T2_virome</c:v>
                </c:pt>
                <c:pt idx="3">
                  <c:v>Rh_T3_virome</c:v>
                </c:pt>
                <c:pt idx="4">
                  <c:v>Rh_T4_virome</c:v>
                </c:pt>
                <c:pt idx="5">
                  <c:v>Water_plus_kelp_co2.1</c:v>
                </c:pt>
              </c:strCache>
            </c:strRef>
          </c:cat>
          <c:val>
            <c:numRef>
              <c:f>Sheet1!$B$10:$G$10</c:f>
              <c:numCache>
                <c:formatCode>General</c:formatCode>
                <c:ptCount val="6"/>
                <c:pt idx="0">
                  <c:v>0</c:v>
                </c:pt>
                <c:pt idx="1">
                  <c:v>1.6176675175597809E-4</c:v>
                </c:pt>
                <c:pt idx="2">
                  <c:v>9.3367412438873521E-4</c:v>
                </c:pt>
                <c:pt idx="3">
                  <c:v>0.25605525777528482</c:v>
                </c:pt>
                <c:pt idx="4">
                  <c:v>1.7756940793897236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102-429A-A7B2-557B86F86F85}"/>
            </c:ext>
          </c:extLst>
        </c:ser>
        <c:ser>
          <c:idx val="9"/>
          <c:order val="6"/>
          <c:tx>
            <c:strRef>
              <c:f>Sheet1!$A$11</c:f>
              <c:strCache>
                <c:ptCount val="1"/>
                <c:pt idx="0">
                  <c:v>NODE_120_length_7364_cov_171.41_ID_239</c:v>
                </c:pt>
              </c:strCache>
            </c:strRef>
          </c:tx>
          <c:spPr>
            <a:ln w="28575" cap="rnd">
              <a:solidFill>
                <a:srgbClr val="00206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2060"/>
              </a:solidFill>
              <a:ln w="9525">
                <a:solidFill>
                  <a:srgbClr val="002060"/>
                </a:solidFill>
              </a:ln>
              <a:effectLst/>
            </c:spPr>
          </c:marker>
          <c:cat>
            <c:strRef>
              <c:f>Sheet1!$B$1:$G$1</c:f>
              <c:strCache>
                <c:ptCount val="6"/>
                <c:pt idx="0">
                  <c:v>Kelp Tank</c:v>
                </c:pt>
                <c:pt idx="1">
                  <c:v>Rh_T1_virome</c:v>
                </c:pt>
                <c:pt idx="2">
                  <c:v>Rh_T2_virome</c:v>
                </c:pt>
                <c:pt idx="3">
                  <c:v>Rh_T3_virome</c:v>
                </c:pt>
                <c:pt idx="4">
                  <c:v>Rh_T4_virome</c:v>
                </c:pt>
                <c:pt idx="5">
                  <c:v>Water_plus_kelp_co2.1</c:v>
                </c:pt>
              </c:strCache>
            </c:strRef>
          </c:cat>
          <c:val>
            <c:numRef>
              <c:f>Sheet1!$B$11:$G$11</c:f>
              <c:numCache>
                <c:formatCode>General</c:formatCode>
                <c:ptCount val="6"/>
                <c:pt idx="0">
                  <c:v>0</c:v>
                </c:pt>
                <c:pt idx="1">
                  <c:v>4.8530025526793421E-4</c:v>
                </c:pt>
                <c:pt idx="2">
                  <c:v>0.66640990628245977</c:v>
                </c:pt>
                <c:pt idx="3">
                  <c:v>1.1731770678876881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E102-429A-A7B2-557B86F86F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61309552"/>
        <c:axId val="1561315536"/>
      </c:lineChart>
      <c:catAx>
        <c:axId val="1561309552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Metagenomes</a:t>
                </a:r>
              </a:p>
            </c:rich>
          </c:tx>
          <c:layout>
            <c:manualLayout>
              <c:xMode val="edge"/>
              <c:yMode val="edge"/>
              <c:x val="0.29338220482123867"/>
              <c:y val="0.7928715686996403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crossAx val="1561315536"/>
        <c:crosses val="autoZero"/>
        <c:auto val="1"/>
        <c:lblAlgn val="ctr"/>
        <c:lblOffset val="100"/>
        <c:noMultiLvlLbl val="0"/>
      </c:catAx>
      <c:valAx>
        <c:axId val="156131553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</a:t>
                </a:r>
                <a:r>
                  <a:rPr lang="en-US" sz="2000" baseline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reads</a:t>
                </a:r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>
            <c:manualLayout>
              <c:xMode val="edge"/>
              <c:yMode val="edge"/>
              <c:x val="3.8272770367976952E-2"/>
              <c:y val="0.1530713288869395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one"/>
        <c:spPr>
          <a:noFill/>
          <a:ln w="190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5613095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7360094244270974"/>
          <c:y val="3.3541745414361501E-2"/>
          <c:w val="0.31990337420145032"/>
          <c:h val="0.96645825458563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0.16349</cdr:x>
      <cdr:y>0.86196</cdr:y>
    </cdr:from>
    <cdr:to>
      <cdr:x>1</cdr:x>
      <cdr:y>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46A7AC08-5BFB-4D67-B2D8-9E2C6C1D2D29}"/>
            </a:ext>
          </a:extLst>
        </cdr:cNvPr>
        <cdr:cNvSpPr txBox="1"/>
      </cdr:nvSpPr>
      <cdr:spPr>
        <a:xfrm xmlns:a="http://schemas.openxmlformats.org/drawingml/2006/main">
          <a:off x="849442" y="2657561"/>
          <a:ext cx="4346226" cy="425608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sample 1 	   sample 2	   sample 3	     sample4 </a:t>
          </a:r>
        </a:p>
      </cdr:txBody>
    </cdr:sp>
  </cdr:relSizeAnchor>
  <cdr:relSizeAnchor xmlns:cdr="http://schemas.openxmlformats.org/drawingml/2006/chartDrawing">
    <cdr:from>
      <cdr:x>0.16349</cdr:x>
      <cdr:y>0.86196</cdr:y>
    </cdr:from>
    <cdr:to>
      <cdr:x>1</cdr:x>
      <cdr:y>1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F809FE85-CD5A-458C-AEB0-DBD3588C0F67}"/>
            </a:ext>
          </a:extLst>
        </cdr:cNvPr>
        <cdr:cNvSpPr txBox="1"/>
      </cdr:nvSpPr>
      <cdr:spPr>
        <a:xfrm xmlns:a="http://schemas.openxmlformats.org/drawingml/2006/main">
          <a:off x="900242" y="2708361"/>
          <a:ext cx="4346226" cy="425608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sample 1 	   sample 2	   sample 3	     sample4 </a:t>
          </a:r>
        </a:p>
      </cdr:txBody>
    </cdr:sp>
  </cdr:relSizeAnchor>
  <cdr:relSizeAnchor xmlns:cdr="http://schemas.openxmlformats.org/drawingml/2006/chartDrawing">
    <cdr:from>
      <cdr:x>0.16349</cdr:x>
      <cdr:y>0.86196</cdr:y>
    </cdr:from>
    <cdr:to>
      <cdr:x>1</cdr:x>
      <cdr:y>1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:a16="http://schemas.microsoft.com/office/drawing/2014/main" id="{B87366B6-A4A1-47F5-A2FE-59E9A3CD155A}"/>
            </a:ext>
          </a:extLst>
        </cdr:cNvPr>
        <cdr:cNvSpPr txBox="1"/>
      </cdr:nvSpPr>
      <cdr:spPr>
        <a:xfrm xmlns:a="http://schemas.openxmlformats.org/drawingml/2006/main">
          <a:off x="849442" y="2657561"/>
          <a:ext cx="4346226" cy="425608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sample 1 	   sample 2	   sample 3	     sample4 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0.14174</cdr:x>
      <cdr:y>0.86586</cdr:y>
    </cdr:from>
    <cdr:to>
      <cdr:x>0.95911</cdr:x>
      <cdr:y>0.96721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98ADCCEB-172B-4F9B-BC1A-CBAAC84F9712}"/>
            </a:ext>
          </a:extLst>
        </cdr:cNvPr>
        <cdr:cNvSpPr txBox="1"/>
      </cdr:nvSpPr>
      <cdr:spPr>
        <a:xfrm xmlns:a="http://schemas.openxmlformats.org/drawingml/2006/main">
          <a:off x="864638" y="2669600"/>
          <a:ext cx="4985907" cy="312486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sample 1 	       sample 2	sample3	     sample4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AD010F-88D6-4410-8548-BDBE1CD26A7C}" type="datetimeFigureOut">
              <a:rPr lang="en-US" smtClean="0"/>
              <a:t>9/12/2017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D0E8FF-3C17-4A62-B34D-30C8B6D77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381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E8FF-3C17-4A62-B34D-30C8B6D774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15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MAKE SURE YOU</a:t>
            </a:r>
            <a:r>
              <a:rPr lang="en-US" baseline="0" dirty="0"/>
              <a:t> TELL THEM HOW THIS GET TO THE NEXT SLIDE/GRAPHIC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E8FF-3C17-4A62-B34D-30C8B6D7741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34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SPAdes</a:t>
            </a:r>
            <a:r>
              <a:rPr lang="en-US" dirty="0"/>
              <a:t> assembled</a:t>
            </a:r>
            <a:r>
              <a:rPr lang="en-US" baseline="0" dirty="0"/>
              <a:t> longer contigs for Illumina, IDBA more flexible </a:t>
            </a:r>
          </a:p>
          <a:p>
            <a:r>
              <a:rPr lang="en-US" baseline="0" dirty="0"/>
              <a:t>Reads assembled high proportions for low diversity and high diversity, IDBA flexible</a:t>
            </a:r>
          </a:p>
          <a:p>
            <a:r>
              <a:rPr lang="en-US" baseline="0" dirty="0"/>
              <a:t>IDBA increased for richness the most, better annotations </a:t>
            </a:r>
          </a:p>
          <a:p>
            <a:r>
              <a:rPr lang="en-US" baseline="0" dirty="0"/>
              <a:t>IDBA/</a:t>
            </a:r>
            <a:r>
              <a:rPr lang="en-US" baseline="0" dirty="0" err="1"/>
              <a:t>SPAdes</a:t>
            </a:r>
            <a:r>
              <a:rPr lang="en-US" baseline="0" dirty="0"/>
              <a:t> evenness was conserved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E8A2D-9674-4C95-B060-F4D8B3E896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35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results, look for them in /opt/</a:t>
            </a:r>
            <a:r>
              <a:rPr lang="en-US" dirty="0" err="1"/>
              <a:t>Metagenomics_Data</a:t>
            </a:r>
            <a:r>
              <a:rPr lang="en-US" dirty="0"/>
              <a:t>/binning/</a:t>
            </a:r>
            <a:r>
              <a:rPr lang="en-US" dirty="0" err="1"/>
              <a:t>metabat_results</a:t>
            </a:r>
            <a:r>
              <a:rPr lang="en-US" dirty="0"/>
              <a:t>/</a:t>
            </a:r>
            <a:r>
              <a:rPr lang="en-US" dirty="0" err="1"/>
              <a:t>MetaBatBins_AbrohlosFiles_All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E8FF-3C17-4A62-B34D-30C8B6D7741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8716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E8FF-3C17-4A62-B34D-30C8B6D7741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4201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</a:t>
            </a:r>
            <a:r>
              <a:rPr lang="en-US" baseline="0" dirty="0"/>
              <a:t> only on kelp decomp</a:t>
            </a:r>
          </a:p>
          <a:p>
            <a:endParaRPr lang="en-US" baseline="0" dirty="0"/>
          </a:p>
          <a:p>
            <a:r>
              <a:rPr lang="en-US" baseline="0" dirty="0"/>
              <a:t>Novel sequences,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344D7-E0DB-4B83-BF73-25B93DE1550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704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E8A2D-9674-4C95-B060-F4D8B3E896E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050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meta transcriptomics/ meta proteomics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E8FF-3C17-4A62-B34D-30C8B6D774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630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Eg</a:t>
            </a:r>
            <a:r>
              <a:rPr lang="en-US" dirty="0"/>
              <a:t>: who is making me sick, who is making all the methane.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E8FF-3C17-4A62-B34D-30C8B6D774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145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E8FF-3C17-4A62-B34D-30C8B6D774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262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E8FF-3C17-4A62-B34D-30C8B6D7741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050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599CA-0C97-43B3-A0C3-01FB93A52C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119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E8FF-3C17-4A62-B34D-30C8B6D7741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13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Error correction runs only on </a:t>
            </a:r>
            <a:r>
              <a:rPr lang="en-US" dirty="0" err="1"/>
              <a:t>fastq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E8FF-3C17-4A62-B34D-30C8B6D7741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526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Proportion of reads assembled- a contigs with less number of reads, less confidence </a:t>
            </a:r>
          </a:p>
          <a:p>
            <a:r>
              <a:rPr lang="en-US" dirty="0"/>
              <a:t>More reads-more confidence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E8FF-3C17-4A62-B34D-30C8B6D7741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814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8"/>
          <p:cNvSpPr>
            <a:spLocks noChangeArrowheads="1"/>
          </p:cNvSpPr>
          <p:nvPr userDrawn="1"/>
        </p:nvSpPr>
        <p:spPr bwMode="auto">
          <a:xfrm>
            <a:off x="0" y="0"/>
            <a:ext cx="12192000" cy="58039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i="1">
              <a:solidFill>
                <a:srgbClr val="000000"/>
              </a:solidFill>
              <a:latin typeface="Arial" pitchFamily="34" charset="0"/>
              <a:ea typeface="MS PGothic" pitchFamily="34" charset="-128"/>
              <a:cs typeface="ＭＳ Ｐゴシック"/>
            </a:endParaRPr>
          </a:p>
        </p:txBody>
      </p:sp>
      <p:sp>
        <p:nvSpPr>
          <p:cNvPr id="5" name="Line 24"/>
          <p:cNvSpPr>
            <a:spLocks noChangeShapeType="1"/>
          </p:cNvSpPr>
          <p:nvPr/>
        </p:nvSpPr>
        <p:spPr bwMode="auto">
          <a:xfrm>
            <a:off x="914401" y="3198813"/>
            <a:ext cx="10358967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i="1">
              <a:solidFill>
                <a:srgbClr val="000000"/>
              </a:solidFill>
              <a:latin typeface="Arial" pitchFamily="34" charset="0"/>
              <a:ea typeface="MS PGothic" pitchFamily="34" charset="-128"/>
              <a:cs typeface="ＭＳ Ｐゴシック"/>
            </a:endParaRPr>
          </a:p>
        </p:txBody>
      </p:sp>
      <p:sp>
        <p:nvSpPr>
          <p:cNvPr id="6" name="Rectangle 32"/>
          <p:cNvSpPr>
            <a:spLocks noChangeArrowheads="1"/>
          </p:cNvSpPr>
          <p:nvPr/>
        </p:nvSpPr>
        <p:spPr bwMode="auto">
          <a:xfrm>
            <a:off x="0" y="5748338"/>
            <a:ext cx="12200467" cy="762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i="1">
              <a:solidFill>
                <a:srgbClr val="000000"/>
              </a:solidFill>
              <a:latin typeface="Arial" pitchFamily="34" charset="0"/>
              <a:ea typeface="MS PGothic" pitchFamily="34" charset="-128"/>
              <a:cs typeface="ＭＳ Ｐゴシック"/>
            </a:endParaRPr>
          </a:p>
        </p:txBody>
      </p:sp>
      <p:pic>
        <p:nvPicPr>
          <p:cNvPr id="7" name="Picture 46" descr="IUwide_psd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817" y="5978525"/>
            <a:ext cx="2540000" cy="62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9601" y="2433638"/>
            <a:ext cx="10968567" cy="508000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3091" name="Rectangle 19"/>
          <p:cNvSpPr>
            <a:spLocks noGrp="1" noChangeArrowheads="1"/>
          </p:cNvSpPr>
          <p:nvPr>
            <p:ph type="ctrTitle" sz="quarter"/>
          </p:nvPr>
        </p:nvSpPr>
        <p:spPr>
          <a:xfrm>
            <a:off x="607485" y="1676400"/>
            <a:ext cx="10968567" cy="776288"/>
          </a:xfrm>
        </p:spPr>
        <p:txBody>
          <a:bodyPr/>
          <a:lstStyle>
            <a:lvl1pPr algn="ctr">
              <a:defRPr sz="4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1" y="4316413"/>
            <a:ext cx="10968567" cy="457200"/>
          </a:xfrm>
        </p:spPr>
        <p:txBody>
          <a:bodyPr anchor="ctr"/>
          <a:lstStyle>
            <a:lvl1pPr algn="ctr">
              <a:defRPr sz="1400" i="1">
                <a:solidFill>
                  <a:schemeClr val="bg1"/>
                </a:solidFill>
              </a:defRPr>
            </a:lvl1pPr>
          </a:lstStyle>
          <a:p>
            <a:fld id="{063558E2-C08A-BA49-A7C3-6CBC8D97776F}" type="datetime1">
              <a:rPr lang="en-US" smtClean="0">
                <a:solidFill>
                  <a:srgbClr val="FFFFFF"/>
                </a:solidFill>
                <a:latin typeface="Arial"/>
                <a:ea typeface="ＭＳ Ｐゴシック"/>
                <a:cs typeface="ＭＳ Ｐゴシック"/>
              </a:rPr>
              <a:t>9/12/2017</a:t>
            </a:fld>
            <a:endParaRPr lang="en-US" sz="2000">
              <a:solidFill>
                <a:srgbClr val="FFFFFF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330716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5377A9-A844-2D47-92B0-C571DAC59CD1}" type="datetime1">
              <a:rPr lang="en-US" smtClean="0">
                <a:solidFill>
                  <a:srgbClr val="B0B2B4"/>
                </a:solidFill>
                <a:latin typeface="Arial"/>
                <a:ea typeface="ＭＳ Ｐゴシック"/>
                <a:cs typeface="ＭＳ Ｐゴシック"/>
              </a:rPr>
              <a:t>9/12/2017</a:t>
            </a:fld>
            <a:endParaRPr lang="en-US" sz="1400" i="1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B0B2B4"/>
                </a:solidFill>
                <a:cs typeface="ＭＳ Ｐゴシック"/>
              </a:rPr>
              <a:t>National Center for Genome Analysis Support - ncgas.org</a:t>
            </a:r>
            <a:endParaRPr lang="en-US" sz="1400" i="1">
              <a:solidFill>
                <a:srgbClr val="000000"/>
              </a:solidFill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669109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000" y="949326"/>
            <a:ext cx="2370667" cy="50704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32000" y="949326"/>
            <a:ext cx="6908800" cy="50704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A8733FD-4891-9148-8480-E0D1CF78AF04}" type="datetime1">
              <a:rPr lang="en-US" smtClean="0">
                <a:solidFill>
                  <a:srgbClr val="B0B2B4"/>
                </a:solidFill>
                <a:latin typeface="Arial"/>
                <a:ea typeface="ＭＳ Ｐゴシック"/>
                <a:cs typeface="ＭＳ Ｐゴシック"/>
              </a:rPr>
              <a:t>9/12/2017</a:t>
            </a:fld>
            <a:endParaRPr lang="en-US" sz="1400" i="1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B0B2B4"/>
                </a:solidFill>
                <a:cs typeface="ＭＳ Ｐゴシック"/>
              </a:rPr>
              <a:t>National Center for Genome Analysis Support - ncgas.org</a:t>
            </a:r>
            <a:endParaRPr lang="en-US" sz="1400" i="1">
              <a:solidFill>
                <a:srgbClr val="000000"/>
              </a:solidFill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648028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924B140-53C9-CC42-9EC3-3BE935855464}" type="datetime1">
              <a:rPr lang="en-US" smtClean="0">
                <a:solidFill>
                  <a:srgbClr val="B0B2B4"/>
                </a:solidFill>
                <a:latin typeface="Arial"/>
                <a:ea typeface="ＭＳ Ｐゴシック"/>
                <a:cs typeface="ＭＳ Ｐゴシック"/>
              </a:rPr>
              <a:t>9/12/2017</a:t>
            </a:fld>
            <a:endParaRPr lang="en-US" sz="1400" i="1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B0B2B4"/>
                </a:solidFill>
                <a:cs typeface="ＭＳ Ｐゴシック"/>
              </a:rPr>
              <a:t>National Center for Genome Analysis Support - ncgas.org</a:t>
            </a:r>
            <a:endParaRPr lang="en-US" sz="1400" i="1">
              <a:solidFill>
                <a:srgbClr val="000000"/>
              </a:solidFill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321914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C32403A-5FA1-4B46-B30D-B63DFC6459E9}" type="datetime1">
              <a:rPr lang="en-US" smtClean="0">
                <a:solidFill>
                  <a:srgbClr val="B0B2B4"/>
                </a:solidFill>
                <a:latin typeface="Arial"/>
                <a:ea typeface="ＭＳ Ｐゴシック"/>
                <a:cs typeface="ＭＳ Ｐゴシック"/>
              </a:rPr>
              <a:t>9/12/2017</a:t>
            </a:fld>
            <a:endParaRPr lang="en-US" sz="1400" i="1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B0B2B4"/>
                </a:solidFill>
                <a:cs typeface="ＭＳ Ｐゴシック"/>
              </a:rPr>
              <a:t>National Center for Genome Analysis Support - ncgas.org</a:t>
            </a:r>
            <a:endParaRPr lang="en-US" sz="1400" i="1">
              <a:solidFill>
                <a:srgbClr val="000000"/>
              </a:solidFill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33283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34117" y="1981200"/>
            <a:ext cx="4637616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74934" y="1981200"/>
            <a:ext cx="4639733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4B4A9B0-774B-B347-B813-6F1B14C068C6}" type="datetime1">
              <a:rPr lang="en-US" smtClean="0">
                <a:solidFill>
                  <a:srgbClr val="B0B2B4"/>
                </a:solidFill>
                <a:latin typeface="Arial"/>
                <a:ea typeface="ＭＳ Ｐゴシック"/>
                <a:cs typeface="ＭＳ Ｐゴシック"/>
              </a:rPr>
              <a:t>9/12/2017</a:t>
            </a:fld>
            <a:endParaRPr lang="en-US" sz="1400" i="1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6" name="Rectangle 1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B0B2B4"/>
                </a:solidFill>
                <a:cs typeface="ＭＳ Ｐゴシック"/>
              </a:rPr>
              <a:t>National Center for Genome Analysis Support - ncgas.org</a:t>
            </a:r>
            <a:endParaRPr lang="en-US" sz="1400" i="1">
              <a:solidFill>
                <a:srgbClr val="000000"/>
              </a:solidFill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543751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6CE4828-FC4D-F543-8F82-DBCED0330D33}" type="datetime1">
              <a:rPr lang="en-US" smtClean="0">
                <a:solidFill>
                  <a:srgbClr val="B0B2B4"/>
                </a:solidFill>
                <a:latin typeface="Arial"/>
                <a:ea typeface="ＭＳ Ｐゴシック"/>
                <a:cs typeface="ＭＳ Ｐゴシック"/>
              </a:rPr>
              <a:t>9/12/2017</a:t>
            </a:fld>
            <a:endParaRPr lang="en-US" sz="1400" i="1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8" name="Rectangle 1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B0B2B4"/>
                </a:solidFill>
                <a:cs typeface="ＭＳ Ｐゴシック"/>
              </a:rPr>
              <a:t>National Center for Genome Analysis Support - ncgas.org</a:t>
            </a:r>
            <a:endParaRPr lang="en-US" sz="1400" i="1">
              <a:solidFill>
                <a:srgbClr val="000000"/>
              </a:solidFill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630267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FCB92B4-AA3E-FC46-9529-A3E1F19E8729}" type="datetime1">
              <a:rPr lang="en-US" smtClean="0">
                <a:solidFill>
                  <a:srgbClr val="B0B2B4"/>
                </a:solidFill>
                <a:latin typeface="Arial"/>
                <a:ea typeface="ＭＳ Ｐゴシック"/>
                <a:cs typeface="ＭＳ Ｐゴシック"/>
              </a:rPr>
              <a:t>9/12/2017</a:t>
            </a:fld>
            <a:endParaRPr lang="en-US" sz="1400" i="1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B0B2B4"/>
                </a:solidFill>
                <a:cs typeface="ＭＳ Ｐゴシック"/>
              </a:rPr>
              <a:t>National Center for Genome Analysis Support - ncgas.org</a:t>
            </a:r>
            <a:endParaRPr lang="en-US" sz="1400" i="1">
              <a:solidFill>
                <a:srgbClr val="000000"/>
              </a:solidFill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586529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4A1BAD8-2C9E-7A4C-998B-DCCF844B9B61}" type="datetime1">
              <a:rPr lang="en-US" smtClean="0">
                <a:solidFill>
                  <a:srgbClr val="B0B2B4"/>
                </a:solidFill>
                <a:latin typeface="Arial"/>
                <a:ea typeface="ＭＳ Ｐゴシック"/>
                <a:cs typeface="ＭＳ Ｐゴシック"/>
              </a:rPr>
              <a:t>9/12/2017</a:t>
            </a:fld>
            <a:endParaRPr lang="en-US" sz="1400" i="1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B0B2B4"/>
                </a:solidFill>
                <a:cs typeface="ＭＳ Ｐゴシック"/>
              </a:rPr>
              <a:t>National Center for Genome Analysis Support - ncgas.org</a:t>
            </a:r>
            <a:endParaRPr lang="en-US" sz="1400" i="1">
              <a:solidFill>
                <a:srgbClr val="000000"/>
              </a:solidFill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609472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04B5F-BD09-1F4F-842C-648857323F1A}" type="datetime1">
              <a:rPr lang="en-US" smtClean="0">
                <a:solidFill>
                  <a:srgbClr val="B0B2B4"/>
                </a:solidFill>
                <a:latin typeface="Arial"/>
                <a:ea typeface="ＭＳ Ｐゴシック"/>
                <a:cs typeface="ＭＳ Ｐゴシック"/>
              </a:rPr>
              <a:t>9/12/2017</a:t>
            </a:fld>
            <a:endParaRPr lang="en-US" sz="1400" i="1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6" name="Rectangle 1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B0B2B4"/>
                </a:solidFill>
                <a:cs typeface="ＭＳ Ｐゴシック"/>
              </a:rPr>
              <a:t>National Center for Genome Analysis Support - ncgas.org</a:t>
            </a:r>
            <a:endParaRPr lang="en-US" sz="1400" i="1">
              <a:solidFill>
                <a:srgbClr val="000000"/>
              </a:solidFill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913638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7275A3B-45ED-CE42-AD2B-5F3408E70E71}" type="datetime1">
              <a:rPr lang="en-US" smtClean="0">
                <a:solidFill>
                  <a:srgbClr val="B0B2B4"/>
                </a:solidFill>
                <a:latin typeface="Arial"/>
                <a:ea typeface="ＭＳ Ｐゴシック"/>
                <a:cs typeface="ＭＳ Ｐゴシック"/>
              </a:rPr>
              <a:t>9/12/2017</a:t>
            </a:fld>
            <a:endParaRPr lang="en-US" sz="1400" i="1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6" name="Rectangle 1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B0B2B4"/>
                </a:solidFill>
                <a:cs typeface="ＭＳ Ｐゴシック"/>
              </a:rPr>
              <a:t>National Center for Genome Analysis Support - ncgas.org</a:t>
            </a:r>
            <a:endParaRPr lang="en-US" sz="1400" i="1">
              <a:solidFill>
                <a:srgbClr val="000000"/>
              </a:solidFill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633717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2001" y="949325"/>
            <a:ext cx="9480551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034118" y="1981200"/>
            <a:ext cx="9480549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11"/>
          <p:cNvSpPr>
            <a:spLocks noChangeArrowheads="1"/>
          </p:cNvSpPr>
          <p:nvPr userDrawn="1"/>
        </p:nvSpPr>
        <p:spPr bwMode="auto">
          <a:xfrm>
            <a:off x="0" y="6781800"/>
            <a:ext cx="12200467" cy="825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i="1">
              <a:solidFill>
                <a:srgbClr val="000000"/>
              </a:solidFill>
              <a:latin typeface="Arial" pitchFamily="34" charset="0"/>
              <a:ea typeface="MS PGothic" pitchFamily="34" charset="-128"/>
              <a:cs typeface="ＭＳ Ｐゴシック"/>
            </a:endParaRPr>
          </a:p>
        </p:txBody>
      </p:sp>
      <p:sp>
        <p:nvSpPr>
          <p:cNvPr id="1042" name="Rectangle 1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753600" y="6248400"/>
            <a:ext cx="2133600" cy="3048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i="0">
                <a:solidFill>
                  <a:schemeClr val="bg2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C320584A-582B-CE43-805A-A8DBCF7B7125}" type="datetime1">
              <a:rPr lang="en-US" smtClean="0">
                <a:solidFill>
                  <a:srgbClr val="B0B2B4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9/12/2017</a:t>
            </a:fld>
            <a:endParaRPr lang="en-US" sz="1400">
              <a:solidFill>
                <a:srgbClr val="B0B2B4"/>
              </a:solidFill>
            </a:endParaRPr>
          </a:p>
        </p:txBody>
      </p:sp>
      <p:sp>
        <p:nvSpPr>
          <p:cNvPr id="1043" name="Rectangle 1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248400"/>
            <a:ext cx="6604000" cy="3048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i="0">
                <a:solidFill>
                  <a:schemeClr val="bg2"/>
                </a:solidFill>
                <a:latin typeface="Arial" charset="0"/>
                <a:ea typeface="ＭＳ Ｐゴシック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B0B2B4"/>
                </a:solidFill>
              </a:rPr>
              <a:t>National Center for Genome Analysis Support - ncgas.org</a:t>
            </a:r>
            <a:endParaRPr lang="en-US" sz="1400">
              <a:solidFill>
                <a:srgbClr val="B0B2B4"/>
              </a:solidFill>
            </a:endParaRPr>
          </a:p>
        </p:txBody>
      </p:sp>
      <p:sp>
        <p:nvSpPr>
          <p:cNvPr id="1031" name="Rectangle 29"/>
          <p:cNvSpPr>
            <a:spLocks noChangeArrowheads="1"/>
          </p:cNvSpPr>
          <p:nvPr userDrawn="1"/>
        </p:nvSpPr>
        <p:spPr bwMode="auto">
          <a:xfrm>
            <a:off x="0" y="1"/>
            <a:ext cx="12200467" cy="804863"/>
          </a:xfrm>
          <a:prstGeom prst="rect">
            <a:avLst/>
          </a:prstGeom>
          <a:solidFill>
            <a:srgbClr val="7D110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i="1">
              <a:solidFill>
                <a:srgbClr val="000000"/>
              </a:solidFill>
              <a:latin typeface="Arial" pitchFamily="34" charset="0"/>
              <a:ea typeface="MS PGothic" pitchFamily="34" charset="-128"/>
              <a:cs typeface="ＭＳ Ｐゴシック"/>
            </a:endParaRPr>
          </a:p>
        </p:txBody>
      </p:sp>
      <p:pic>
        <p:nvPicPr>
          <p:cNvPr id="1032" name="Picture 33" descr="iuwide_psd_wh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284" y="138114"/>
            <a:ext cx="22352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8968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+mj-lt"/>
          <a:ea typeface="MS PGothic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MS PGothic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MS PGothic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MS PGothic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MS PGothic" pitchFamily="34" charset="-128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chart" Target="../charts/char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mailto:help@ncgas.or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07E41-20FD-4F61-8C7D-F9D0CAE84B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 Center for Genome Analysis Support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B2C528-30DE-4C0D-8092-548F64B8DF09}"/>
              </a:ext>
            </a:extLst>
          </p:cNvPr>
          <p:cNvSpPr>
            <a:spLocks noGrp="1"/>
          </p:cNvSpPr>
          <p:nvPr>
            <p:ph type="ctrTitle" sz="quarter"/>
          </p:nvPr>
        </p:nvSpPr>
        <p:spPr>
          <a:xfrm>
            <a:off x="609600" y="947530"/>
            <a:ext cx="10968567" cy="776288"/>
          </a:xfrm>
        </p:spPr>
        <p:txBody>
          <a:bodyPr/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Metagenomic Analysis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32161BA-82E6-4C14-AC87-86EE51DE4770}"/>
              </a:ext>
            </a:extLst>
          </p:cNvPr>
          <p:cNvSpPr txBox="1">
            <a:spLocks/>
          </p:cNvSpPr>
          <p:nvPr/>
        </p:nvSpPr>
        <p:spPr bwMode="auto">
          <a:xfrm>
            <a:off x="444707" y="4236816"/>
            <a:ext cx="10968567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2800">
                <a:solidFill>
                  <a:schemeClr val="bg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Bhavya Papudeshi</a:t>
            </a:r>
          </a:p>
          <a:p>
            <a:endParaRPr lang="en-US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NCGAS Members: Carrie </a:t>
            </a:r>
            <a:r>
              <a:rPr lang="en-US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Ganote</a:t>
            </a:r>
            <a:r>
              <a:rPr 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Sheri Sanders, Tom </a:t>
            </a:r>
            <a:r>
              <a:rPr lang="en-US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Doak</a:t>
            </a:r>
            <a:endParaRPr lang="en-US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814AC0-D83F-40AD-8ABF-7BCEF18B0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249" y="5962636"/>
            <a:ext cx="2420201" cy="90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645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97E03-683F-43B0-A729-FD1C0D059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5398" y="838200"/>
            <a:ext cx="9480551" cy="1143000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Linking taxa to function: who does what?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47850A-FF22-46A1-BFBE-3E5CD2EEA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460" y="6398525"/>
            <a:ext cx="6604000" cy="304800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B0B2B4"/>
                </a:solidFill>
                <a:cs typeface="ＭＳ Ｐゴシック"/>
              </a:rPr>
              <a:t>National Center for Genome Analysis Support - ncgas.org</a:t>
            </a:r>
            <a:endParaRPr lang="en-US" sz="1400" i="1">
              <a:solidFill>
                <a:srgbClr val="000000"/>
              </a:solidFill>
              <a:cs typeface="ＭＳ Ｐゴシック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7A50598-CFCD-4E87-A309-3A31A01DB0AF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04800" y="1981200"/>
          <a:ext cx="4881349" cy="28301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82C6406A-59A0-459B-9769-1E3B4882ED17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964072" y="1981200"/>
          <a:ext cx="5917734" cy="28301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9EB8DC9-5F97-4853-9790-5084B1451B7C}"/>
              </a:ext>
            </a:extLst>
          </p:cNvPr>
          <p:cNvCxnSpPr>
            <a:cxnSpLocks/>
          </p:cNvCxnSpPr>
          <p:nvPr/>
        </p:nvCxnSpPr>
        <p:spPr>
          <a:xfrm flipH="1">
            <a:off x="4842263" y="3447738"/>
            <a:ext cx="1121809" cy="0"/>
          </a:xfrm>
          <a:prstGeom prst="straightConnector1">
            <a:avLst/>
          </a:prstGeom>
          <a:ln w="76200">
            <a:solidFill>
              <a:srgbClr val="FF000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1F59C4A-25BF-42A6-BE1F-00E16D4A4F6A}"/>
              </a:ext>
            </a:extLst>
          </p:cNvPr>
          <p:cNvSpPr txBox="1"/>
          <p:nvPr/>
        </p:nvSpPr>
        <p:spPr>
          <a:xfrm>
            <a:off x="1745398" y="5123336"/>
            <a:ext cx="9104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bacteria is contributing to which function in the microbial community 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38F405-E072-46BF-BFEC-94A9F45CC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80" y="6174568"/>
            <a:ext cx="1748084" cy="58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795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F3CA6-B218-43F4-BCD2-95B0B5408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97" y="851930"/>
            <a:ext cx="10462050" cy="1143000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Reconstruct metagenome assembled genomes (MAGs)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1C8213-87EF-4E63-BA3B-AE7F633DA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7379" y="6439469"/>
            <a:ext cx="6604000" cy="30480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B0B2B4"/>
                </a:solidFill>
                <a:cs typeface="ＭＳ Ｐゴシック"/>
              </a:rPr>
              <a:t>National Center for Genome Analysis Support - ncgas.org</a:t>
            </a:r>
            <a:endParaRPr lang="en-US" sz="1400" i="1" dirty="0">
              <a:solidFill>
                <a:srgbClr val="000000"/>
              </a:solidFill>
              <a:cs typeface="ＭＳ Ｐゴシック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C9D14FC-7691-4C78-921E-698E467F0D9B}"/>
              </a:ext>
            </a:extLst>
          </p:cNvPr>
          <p:cNvPicPr/>
          <p:nvPr/>
        </p:nvPicPr>
        <p:blipFill rotWithShape="1">
          <a:blip r:embed="rId3"/>
          <a:srcRect t="14707"/>
          <a:stretch/>
        </p:blipFill>
        <p:spPr bwMode="auto">
          <a:xfrm>
            <a:off x="838297" y="1861301"/>
            <a:ext cx="10686197" cy="44878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BB1B6E5-130E-4334-B465-27A57F7703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80" y="6174568"/>
            <a:ext cx="1748084" cy="58382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334A3A8-2A84-457F-8E5C-9741506332EC}"/>
              </a:ext>
            </a:extLst>
          </p:cNvPr>
          <p:cNvSpPr txBox="1"/>
          <p:nvPr/>
        </p:nvSpPr>
        <p:spPr>
          <a:xfrm>
            <a:off x="715467" y="5758593"/>
            <a:ext cx="172748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MAGs</a:t>
            </a:r>
          </a:p>
          <a:p>
            <a:pPr algn="ctr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051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65027-AF67-4104-ABB4-26833BBEE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for the workshop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333E3-AE18-4260-8300-4C30459A6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/opt/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Metagenomics_Data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Reads- /opt/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Metagenomics_Data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/reads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Coral1_10000.fna  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Coral2_10000.fna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Coral3_10000.fna  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Coral4_10000.fna</a:t>
            </a:r>
          </a:p>
          <a:p>
            <a:pPr lvl="2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concat.fasta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(contains the reads from all the 4 samples)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5C9CBB-AECE-42DF-B0C0-2E30445F1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B0B2B4"/>
                </a:solidFill>
                <a:cs typeface="ＭＳ Ｐゴシック"/>
              </a:rPr>
              <a:t>National Center for Genome Analysis Support - ncgas.org</a:t>
            </a:r>
            <a:endParaRPr lang="en-US" sz="1400" i="1">
              <a:solidFill>
                <a:srgbClr val="000000"/>
              </a:solidFill>
              <a:cs typeface="ＭＳ Ｐゴシック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83896D-1C26-4B4B-8618-AD3B62968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80" y="6174568"/>
            <a:ext cx="1748084" cy="58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666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DF415-19F9-4C3C-9807-5FAB05AA8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908" y="838200"/>
            <a:ext cx="9480551" cy="1143000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Pre-processing of your 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357CF-2F51-426B-8D6E-1F2B08A29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2859" y="1981200"/>
            <a:ext cx="7314598" cy="4038600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Quality of your sequences </a:t>
            </a:r>
          </a:p>
          <a:p>
            <a:pPr marL="514350" indent="-514350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length </a:t>
            </a:r>
          </a:p>
          <a:p>
            <a:pPr marL="514350" indent="-514350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duplicates </a:t>
            </a:r>
          </a:p>
          <a:p>
            <a:pPr marL="514350" indent="-514350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 adaptor/linker sequences 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9D8CAF-F2FC-4BAA-8EED-BF0CDFCC2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B0B2B4"/>
                </a:solidFill>
                <a:cs typeface="ＭＳ Ｐゴシック"/>
              </a:rPr>
              <a:t>National Center for Genome Analysis Support - ncgas.org</a:t>
            </a:r>
            <a:endParaRPr lang="en-US" sz="1400" i="1">
              <a:solidFill>
                <a:srgbClr val="000000"/>
              </a:solidFill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428914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AE97B-9979-453E-B69D-49E3C3655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330" y="1866900"/>
            <a:ext cx="9480549" cy="4038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C3A247-9A27-45E7-B8D6-B01D391DC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87" y="6466479"/>
            <a:ext cx="6604000" cy="30480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B0B2B4"/>
                </a:solidFill>
                <a:cs typeface="ＭＳ Ｐゴシック"/>
              </a:rPr>
              <a:t>National Center for Genome Analysis Support - ncgas.org</a:t>
            </a:r>
            <a:endParaRPr lang="en-US" sz="1400" i="1" dirty="0">
              <a:solidFill>
                <a:srgbClr val="000000"/>
              </a:solidFill>
              <a:cs typeface="ＭＳ Ｐゴシック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39FF68-C961-4CDE-A91F-DF7090991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80" y="6174568"/>
            <a:ext cx="1748084" cy="5838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ED878F-A0E5-4B53-9C1B-2BE4E49D31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506" b="11822"/>
          <a:stretch/>
        </p:blipFill>
        <p:spPr>
          <a:xfrm>
            <a:off x="0" y="1105469"/>
            <a:ext cx="12192000" cy="50223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00304AB-B5AF-4A8A-8463-185F13A9EAAE}"/>
              </a:ext>
            </a:extLst>
          </p:cNvPr>
          <p:cNvSpPr/>
          <p:nvPr/>
        </p:nvSpPr>
        <p:spPr bwMode="auto">
          <a:xfrm>
            <a:off x="5650173" y="1392071"/>
            <a:ext cx="818866" cy="373515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940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3823C-2805-47BA-8442-1FF66E4F0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Prinseq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commands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2836D-C99A-4E37-998D-FF712EBF7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export PATH=$PATH:/opt/prinseq-lite-0.20.4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prinseq-lite.pl -verbose 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concat.fasta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stats_all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prinseq-lite.pl -verbose 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reads/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concat.fasta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min_len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60 -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derep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1234 -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out_format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out_good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concat_prinseq_good.fasta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out_bad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concat_prinseq_bad.fasta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F9BF5C-3A8C-452F-85F1-574160E58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B0B2B4"/>
                </a:solidFill>
                <a:cs typeface="ＭＳ Ｐゴシック"/>
              </a:rPr>
              <a:t>National Center for Genome Analysis Support - ncgas.org</a:t>
            </a:r>
            <a:endParaRPr lang="en-US" sz="1400" i="1">
              <a:solidFill>
                <a:srgbClr val="000000"/>
              </a:solidFill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390197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9524" y="708109"/>
            <a:ext cx="10515600" cy="99694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Assembly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780875" y="3419368"/>
            <a:ext cx="1865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Assembler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421990" y="3881033"/>
            <a:ext cx="23751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SPAdes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Ion Torrent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IDBA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MIRA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Velvet </a:t>
            </a:r>
          </a:p>
          <a:p>
            <a:pPr algn="ctr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Newbler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269610" y="3671277"/>
            <a:ext cx="2001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Sequencing Technology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58825" y="5093688"/>
            <a:ext cx="2001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Length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148236" y="3807460"/>
            <a:ext cx="2446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Coverage Depth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220445" y="5373848"/>
            <a:ext cx="2801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Diversity of Sample </a:t>
            </a:r>
          </a:p>
        </p:txBody>
      </p:sp>
      <p:sp>
        <p:nvSpPr>
          <p:cNvPr id="47" name="Rectangle 46"/>
          <p:cNvSpPr/>
          <p:nvPr/>
        </p:nvSpPr>
        <p:spPr>
          <a:xfrm>
            <a:off x="4296810" y="3314081"/>
            <a:ext cx="2500313" cy="33880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3131109" y="4038292"/>
            <a:ext cx="1006825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3131108" y="5374253"/>
            <a:ext cx="1006825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7006466" y="4086775"/>
            <a:ext cx="95578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7006466" y="5582155"/>
            <a:ext cx="95578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200524" y="1593004"/>
            <a:ext cx="2868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</a:rPr>
              <a:t>ATGGCCC</a:t>
            </a:r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</a:rPr>
              <a:t>TTTCGC</a:t>
            </a:r>
          </a:p>
          <a:p>
            <a:r>
              <a:rPr lang="en-US" b="1" dirty="0">
                <a:latin typeface="Cambria" panose="02040503050406030204" pitchFamily="18" charset="0"/>
              </a:rPr>
              <a:t>                 </a:t>
            </a:r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</a:rPr>
              <a:t>TTTCGC</a:t>
            </a:r>
            <a:r>
              <a:rPr lang="en-US" b="1" dirty="0">
                <a:latin typeface="Cambria" panose="02040503050406030204" pitchFamily="18" charset="0"/>
              </a:rPr>
              <a:t>ATCATA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936534-A1F3-401D-9418-2130B812EBFB}"/>
              </a:ext>
            </a:extLst>
          </p:cNvPr>
          <p:cNvGrpSpPr/>
          <p:nvPr/>
        </p:nvGrpSpPr>
        <p:grpSpPr>
          <a:xfrm>
            <a:off x="640146" y="1479149"/>
            <a:ext cx="10626845" cy="1784331"/>
            <a:chOff x="640146" y="1137949"/>
            <a:chExt cx="10626845" cy="1784331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98113" y="1886195"/>
              <a:ext cx="805734" cy="0"/>
            </a:xfrm>
            <a:prstGeom prst="line">
              <a:avLst/>
            </a:prstGeom>
            <a:ln w="5715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640146" y="1165968"/>
              <a:ext cx="805734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772508" y="1508690"/>
              <a:ext cx="805734" cy="0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800046" y="2155910"/>
              <a:ext cx="805734" cy="0"/>
            </a:xfrm>
            <a:prstGeom prst="line">
              <a:avLst/>
            </a:prstGeom>
            <a:ln w="5715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175375" y="1408086"/>
              <a:ext cx="805734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924908" y="1661090"/>
              <a:ext cx="805734" cy="0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156080" y="2346901"/>
              <a:ext cx="805734" cy="0"/>
            </a:xfrm>
            <a:prstGeom prst="line">
              <a:avLst/>
            </a:prstGeom>
            <a:ln w="5715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106714" y="2155910"/>
              <a:ext cx="805734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014613" y="1726403"/>
              <a:ext cx="805734" cy="0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961814" y="1896190"/>
              <a:ext cx="805734" cy="0"/>
            </a:xfrm>
            <a:prstGeom prst="line">
              <a:avLst/>
            </a:prstGeom>
            <a:ln w="5715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703847" y="1175963"/>
              <a:ext cx="805734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836209" y="1518685"/>
              <a:ext cx="805734" cy="0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417480" y="1314217"/>
              <a:ext cx="805734" cy="0"/>
            </a:xfrm>
            <a:prstGeom prst="line">
              <a:avLst/>
            </a:prstGeom>
            <a:ln w="5715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912448" y="1877973"/>
              <a:ext cx="805734" cy="0"/>
            </a:xfrm>
            <a:prstGeom prst="line">
              <a:avLst/>
            </a:prstGeom>
            <a:ln w="5715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912448" y="1635006"/>
              <a:ext cx="805734" cy="0"/>
            </a:xfrm>
            <a:prstGeom prst="line">
              <a:avLst/>
            </a:prstGeom>
            <a:ln w="5715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062980" y="2346901"/>
              <a:ext cx="805734" cy="0"/>
            </a:xfrm>
            <a:prstGeom prst="line">
              <a:avLst/>
            </a:prstGeom>
            <a:ln w="5715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004561" y="2522170"/>
              <a:ext cx="2204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Sequenced Reads 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 flipV="1">
              <a:off x="7600719" y="1147392"/>
              <a:ext cx="2534830" cy="18576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7678830" y="1401100"/>
              <a:ext cx="1741197" cy="27582"/>
            </a:xfrm>
            <a:prstGeom prst="line">
              <a:avLst/>
            </a:prstGeom>
            <a:ln w="5715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8868134" y="1635006"/>
              <a:ext cx="2398857" cy="0"/>
            </a:xfrm>
            <a:prstGeom prst="line">
              <a:avLst/>
            </a:prstGeom>
            <a:ln w="5715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7856748" y="1812053"/>
              <a:ext cx="1107583" cy="11922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8305003" y="2207346"/>
              <a:ext cx="1741197" cy="27582"/>
            </a:xfrm>
            <a:prstGeom prst="line">
              <a:avLst/>
            </a:prstGeom>
            <a:ln w="5715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7856748" y="1954127"/>
              <a:ext cx="2418612" cy="13791"/>
            </a:xfrm>
            <a:prstGeom prst="line">
              <a:avLst/>
            </a:prstGeom>
            <a:ln w="5715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8581519" y="2446081"/>
              <a:ext cx="2204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Contigs</a:t>
              </a:r>
            </a:p>
          </p:txBody>
        </p:sp>
        <p:cxnSp>
          <p:nvCxnSpPr>
            <p:cNvPr id="30" name="Straight Connector 29"/>
            <p:cNvCxnSpPr/>
            <p:nvPr/>
          </p:nvCxnSpPr>
          <p:spPr>
            <a:xfrm flipV="1">
              <a:off x="10046200" y="1137949"/>
              <a:ext cx="1187216" cy="6063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10046200" y="2201283"/>
              <a:ext cx="1187216" cy="6063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9683672" y="1826690"/>
              <a:ext cx="870598" cy="7294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4200525" y="1995052"/>
              <a:ext cx="2757488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4793040" y="2131426"/>
              <a:ext cx="2204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Read overlap </a:t>
              </a:r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3F43E6BA-D8E2-4AF1-A0F7-128F114E7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80" y="6174568"/>
            <a:ext cx="1748084" cy="58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4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001" y="52614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Cross assembly/ Co assembly </a:t>
            </a:r>
          </a:p>
        </p:txBody>
      </p:sp>
      <p:cxnSp>
        <p:nvCxnSpPr>
          <p:cNvPr id="62" name="Straight Connector 61"/>
          <p:cNvCxnSpPr/>
          <p:nvPr/>
        </p:nvCxnSpPr>
        <p:spPr>
          <a:xfrm>
            <a:off x="3508926" y="5259988"/>
            <a:ext cx="805734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45D5A0CF-F26E-47EB-8374-C05CD7003E85}"/>
              </a:ext>
            </a:extLst>
          </p:cNvPr>
          <p:cNvGrpSpPr/>
          <p:nvPr/>
        </p:nvGrpSpPr>
        <p:grpSpPr>
          <a:xfrm>
            <a:off x="198163" y="1633696"/>
            <a:ext cx="11796048" cy="4791543"/>
            <a:chOff x="373422" y="1400608"/>
            <a:chExt cx="11796048" cy="4791543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394300" y="1689532"/>
              <a:ext cx="805734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588566" y="1813357"/>
              <a:ext cx="805734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045766" y="1994332"/>
              <a:ext cx="805734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1502966" y="1861992"/>
              <a:ext cx="805734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502966" y="2141969"/>
              <a:ext cx="805734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65612" y="2141969"/>
              <a:ext cx="805734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68479" y="2303895"/>
              <a:ext cx="805734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851500" y="2319193"/>
              <a:ext cx="805734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2308700" y="2709285"/>
              <a:ext cx="1644599" cy="59924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727766" y="1689532"/>
              <a:ext cx="805734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074432" y="1861992"/>
              <a:ext cx="805734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074432" y="1537132"/>
              <a:ext cx="805734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758238" y="1689532"/>
              <a:ext cx="805734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086899" y="1871517"/>
              <a:ext cx="805734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064906" y="1537132"/>
              <a:ext cx="805734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5819444" y="1537132"/>
              <a:ext cx="805734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318510" y="1689532"/>
              <a:ext cx="805734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6537710" y="1689532"/>
              <a:ext cx="805734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521302" y="1861992"/>
              <a:ext cx="805734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6940577" y="1537132"/>
              <a:ext cx="805734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6483377" y="1861992"/>
              <a:ext cx="805734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147310" y="1994332"/>
              <a:ext cx="805734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6134843" y="2010640"/>
              <a:ext cx="805734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7397777" y="1813357"/>
              <a:ext cx="805734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6592043" y="2166792"/>
              <a:ext cx="805734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521302" y="2145000"/>
              <a:ext cx="805734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7554890" y="2166792"/>
              <a:ext cx="805734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6083177" y="2327142"/>
              <a:ext cx="805734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5416577" y="1400608"/>
              <a:ext cx="805734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7289111" y="2303895"/>
              <a:ext cx="863859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cxnSpLocks/>
            </p:cNvCxnSpPr>
            <p:nvPr/>
          </p:nvCxnSpPr>
          <p:spPr>
            <a:xfrm>
              <a:off x="4502996" y="2889110"/>
              <a:ext cx="440038" cy="28041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>
              <a:off x="6383504" y="2555574"/>
              <a:ext cx="1342" cy="69674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373422" y="2347540"/>
              <a:ext cx="20686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Replicate reads 1 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963103" y="2029199"/>
              <a:ext cx="20686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Replicate reads 2 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389608" y="2440998"/>
              <a:ext cx="20686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Replicate reads 3 </a:t>
              </a:r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7286255" y="4210493"/>
              <a:ext cx="805734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6254702" y="4186249"/>
              <a:ext cx="805734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4262309" y="3840376"/>
              <a:ext cx="805734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7164406" y="3543311"/>
              <a:ext cx="805734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5619496" y="3771911"/>
              <a:ext cx="805734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6022363" y="3543311"/>
              <a:ext cx="805734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6568106" y="3741025"/>
              <a:ext cx="805734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6883388" y="3986224"/>
              <a:ext cx="805734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5793687" y="4010468"/>
              <a:ext cx="805734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5189234" y="4155890"/>
              <a:ext cx="805734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5029024" y="3636681"/>
              <a:ext cx="805734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5454704" y="4479641"/>
              <a:ext cx="805734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6883388" y="4388294"/>
              <a:ext cx="805734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4665564" y="5761264"/>
              <a:ext cx="40483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Cross assembled contigs 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205561" y="3860516"/>
              <a:ext cx="959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Reads </a:t>
              </a:r>
            </a:p>
          </p:txBody>
        </p:sp>
        <p:cxnSp>
          <p:nvCxnSpPr>
            <p:cNvPr id="61" name="Straight Arrow Connector 60"/>
            <p:cNvCxnSpPr/>
            <p:nvPr/>
          </p:nvCxnSpPr>
          <p:spPr>
            <a:xfrm>
              <a:off x="5790870" y="4634155"/>
              <a:ext cx="2817" cy="43959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4262309" y="5259988"/>
              <a:ext cx="805734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041337" y="5259988"/>
              <a:ext cx="805734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3737526" y="5488588"/>
              <a:ext cx="805734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4848048" y="5102825"/>
              <a:ext cx="805734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5438520" y="5102825"/>
              <a:ext cx="805734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6022363" y="5102825"/>
              <a:ext cx="805734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4786367" y="5488588"/>
              <a:ext cx="805734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5508913" y="5488588"/>
              <a:ext cx="805734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6278845" y="5488588"/>
              <a:ext cx="609298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5305380" y="5762071"/>
              <a:ext cx="805734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6017779" y="5762071"/>
              <a:ext cx="805734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6667452" y="5762071"/>
              <a:ext cx="805734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9578242" y="1582543"/>
              <a:ext cx="805734" cy="0"/>
            </a:xfrm>
            <a:prstGeom prst="line">
              <a:avLst/>
            </a:prstGeom>
            <a:ln w="57150">
              <a:solidFill>
                <a:srgbClr val="3D95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9077308" y="1734943"/>
              <a:ext cx="805734" cy="0"/>
            </a:xfrm>
            <a:prstGeom prst="line">
              <a:avLst/>
            </a:prstGeom>
            <a:ln w="57150">
              <a:solidFill>
                <a:srgbClr val="3D95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10296508" y="1734943"/>
              <a:ext cx="805734" cy="0"/>
            </a:xfrm>
            <a:prstGeom prst="line">
              <a:avLst/>
            </a:prstGeom>
            <a:ln w="57150">
              <a:solidFill>
                <a:srgbClr val="3D95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9280100" y="1907403"/>
              <a:ext cx="805734" cy="0"/>
            </a:xfrm>
            <a:prstGeom prst="line">
              <a:avLst/>
            </a:prstGeom>
            <a:ln w="57150">
              <a:solidFill>
                <a:srgbClr val="3D95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10699375" y="1582543"/>
              <a:ext cx="805734" cy="0"/>
            </a:xfrm>
            <a:prstGeom prst="line">
              <a:avLst/>
            </a:prstGeom>
            <a:ln w="57150">
              <a:solidFill>
                <a:srgbClr val="3D95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>
              <a:off x="10242175" y="1907403"/>
              <a:ext cx="805734" cy="0"/>
            </a:xfrm>
            <a:prstGeom prst="line">
              <a:avLst/>
            </a:prstGeom>
            <a:ln w="57150">
              <a:solidFill>
                <a:srgbClr val="3D95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10906108" y="2039743"/>
              <a:ext cx="805734" cy="0"/>
            </a:xfrm>
            <a:prstGeom prst="line">
              <a:avLst/>
            </a:prstGeom>
            <a:ln w="57150">
              <a:solidFill>
                <a:srgbClr val="3D95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9893641" y="2056051"/>
              <a:ext cx="805734" cy="0"/>
            </a:xfrm>
            <a:prstGeom prst="line">
              <a:avLst/>
            </a:prstGeom>
            <a:ln w="57150">
              <a:solidFill>
                <a:srgbClr val="3D95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11156575" y="1858768"/>
              <a:ext cx="805734" cy="0"/>
            </a:xfrm>
            <a:prstGeom prst="line">
              <a:avLst/>
            </a:prstGeom>
            <a:ln w="57150">
              <a:solidFill>
                <a:srgbClr val="3D95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10350841" y="2212203"/>
              <a:ext cx="805734" cy="0"/>
            </a:xfrm>
            <a:prstGeom prst="line">
              <a:avLst/>
            </a:prstGeom>
            <a:ln w="57150">
              <a:solidFill>
                <a:srgbClr val="3D95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9280100" y="2190411"/>
              <a:ext cx="805734" cy="0"/>
            </a:xfrm>
            <a:prstGeom prst="line">
              <a:avLst/>
            </a:prstGeom>
            <a:ln w="57150">
              <a:solidFill>
                <a:srgbClr val="3D95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11313688" y="2212203"/>
              <a:ext cx="805734" cy="0"/>
            </a:xfrm>
            <a:prstGeom prst="line">
              <a:avLst/>
            </a:prstGeom>
            <a:ln w="57150">
              <a:solidFill>
                <a:srgbClr val="3D95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9841975" y="2372553"/>
              <a:ext cx="805734" cy="0"/>
            </a:xfrm>
            <a:prstGeom prst="line">
              <a:avLst/>
            </a:prstGeom>
            <a:ln w="57150">
              <a:solidFill>
                <a:srgbClr val="3D95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>
              <a:off x="9175375" y="1446019"/>
              <a:ext cx="805734" cy="0"/>
            </a:xfrm>
            <a:prstGeom prst="line">
              <a:avLst/>
            </a:prstGeom>
            <a:ln w="57150">
              <a:solidFill>
                <a:srgbClr val="3D95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>
              <a:off x="11047909" y="2349306"/>
              <a:ext cx="863859" cy="0"/>
            </a:xfrm>
            <a:prstGeom prst="line">
              <a:avLst/>
            </a:prstGeom>
            <a:ln w="57150">
              <a:solidFill>
                <a:srgbClr val="3D95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/>
            <p:cNvSpPr txBox="1"/>
            <p:nvPr/>
          </p:nvSpPr>
          <p:spPr>
            <a:xfrm>
              <a:off x="10552359" y="2489000"/>
              <a:ext cx="16171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Reads 2 </a:t>
              </a:r>
            </a:p>
          </p:txBody>
        </p:sp>
        <p:cxnSp>
          <p:nvCxnSpPr>
            <p:cNvPr id="141" name="Straight Arrow Connector 140"/>
            <p:cNvCxnSpPr/>
            <p:nvPr/>
          </p:nvCxnSpPr>
          <p:spPr>
            <a:xfrm flipH="1">
              <a:off x="8582932" y="2589313"/>
              <a:ext cx="1831703" cy="104736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>
              <a:off x="4542377" y="4298921"/>
              <a:ext cx="805734" cy="0"/>
            </a:xfrm>
            <a:prstGeom prst="line">
              <a:avLst/>
            </a:prstGeom>
            <a:ln w="57150">
              <a:solidFill>
                <a:srgbClr val="3D95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7367448" y="3840376"/>
              <a:ext cx="805734" cy="0"/>
            </a:xfrm>
            <a:prstGeom prst="line">
              <a:avLst/>
            </a:prstGeom>
            <a:ln w="57150">
              <a:solidFill>
                <a:srgbClr val="3D95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4383500" y="3543311"/>
              <a:ext cx="805734" cy="0"/>
            </a:xfrm>
            <a:prstGeom prst="line">
              <a:avLst/>
            </a:prstGeom>
            <a:ln w="57150">
              <a:solidFill>
                <a:srgbClr val="3D95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>
              <a:off x="4244235" y="4479641"/>
              <a:ext cx="805734" cy="0"/>
            </a:xfrm>
            <a:prstGeom prst="line">
              <a:avLst/>
            </a:prstGeom>
            <a:ln w="57150">
              <a:solidFill>
                <a:srgbClr val="3D95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>
              <a:off x="5857571" y="4347936"/>
              <a:ext cx="805734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>
              <a:off x="3611119" y="3986224"/>
              <a:ext cx="805734" cy="0"/>
            </a:xfrm>
            <a:prstGeom prst="line">
              <a:avLst/>
            </a:prstGeom>
            <a:ln w="57150">
              <a:solidFill>
                <a:srgbClr val="3D95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6358672" y="4623781"/>
              <a:ext cx="805734" cy="0"/>
            </a:xfrm>
            <a:prstGeom prst="line">
              <a:avLst/>
            </a:prstGeom>
            <a:ln w="57150">
              <a:solidFill>
                <a:srgbClr val="3D95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5525067" y="3369638"/>
              <a:ext cx="805734" cy="0"/>
            </a:xfrm>
            <a:prstGeom prst="line">
              <a:avLst/>
            </a:prstGeom>
            <a:ln w="57150">
              <a:solidFill>
                <a:srgbClr val="3D95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6090660" y="3860516"/>
              <a:ext cx="805734" cy="0"/>
            </a:xfrm>
            <a:prstGeom prst="line">
              <a:avLst/>
            </a:prstGeom>
            <a:ln w="57150">
              <a:solidFill>
                <a:srgbClr val="3D95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6655623" y="3369638"/>
              <a:ext cx="805734" cy="0"/>
            </a:xfrm>
            <a:prstGeom prst="line">
              <a:avLst/>
            </a:prstGeom>
            <a:ln w="57150">
              <a:solidFill>
                <a:srgbClr val="3D95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>
              <a:off x="4139510" y="4162397"/>
              <a:ext cx="805734" cy="0"/>
            </a:xfrm>
            <a:prstGeom prst="line">
              <a:avLst/>
            </a:prstGeom>
            <a:ln w="57150">
              <a:solidFill>
                <a:srgbClr val="3D95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>
              <a:off x="4811050" y="4010468"/>
              <a:ext cx="863859" cy="0"/>
            </a:xfrm>
            <a:prstGeom prst="line">
              <a:avLst/>
            </a:prstGeom>
            <a:ln w="57150">
              <a:solidFill>
                <a:srgbClr val="3D95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6928709" y="5259988"/>
              <a:ext cx="805734" cy="0"/>
            </a:xfrm>
            <a:prstGeom prst="line">
              <a:avLst/>
            </a:prstGeom>
            <a:ln w="57150">
              <a:solidFill>
                <a:srgbClr val="3D95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7567273" y="5259988"/>
              <a:ext cx="805734" cy="0"/>
            </a:xfrm>
            <a:prstGeom prst="line">
              <a:avLst/>
            </a:prstGeom>
            <a:ln w="57150">
              <a:solidFill>
                <a:srgbClr val="3D95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8148398" y="5257626"/>
              <a:ext cx="805734" cy="0"/>
            </a:xfrm>
            <a:prstGeom prst="line">
              <a:avLst/>
            </a:prstGeom>
            <a:ln w="57150">
              <a:solidFill>
                <a:srgbClr val="3D95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>
              <a:off x="7123915" y="5574097"/>
              <a:ext cx="805734" cy="0"/>
            </a:xfrm>
            <a:prstGeom prst="line">
              <a:avLst/>
            </a:prstGeom>
            <a:ln w="57150">
              <a:solidFill>
                <a:srgbClr val="3D95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>
              <a:off x="7863031" y="5574097"/>
              <a:ext cx="805734" cy="0"/>
            </a:xfrm>
            <a:prstGeom prst="line">
              <a:avLst/>
            </a:prstGeom>
            <a:ln w="57150">
              <a:solidFill>
                <a:srgbClr val="3D95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>
              <a:off x="8612596" y="5574097"/>
              <a:ext cx="805734" cy="0"/>
            </a:xfrm>
            <a:prstGeom prst="line">
              <a:avLst/>
            </a:prstGeom>
            <a:ln w="57150">
              <a:solidFill>
                <a:srgbClr val="3D95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6" name="Picture 105">
            <a:extLst>
              <a:ext uri="{FF2B5EF4-FFF2-40B4-BE49-F238E27FC236}">
                <a16:creationId xmlns:a16="http://schemas.microsoft.com/office/drawing/2014/main" id="{B2082DDB-D7E4-49E3-A907-1F9547772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965" y="6238004"/>
            <a:ext cx="1748084" cy="583823"/>
          </a:xfrm>
          <a:prstGeom prst="rect">
            <a:avLst/>
          </a:prstGeom>
        </p:spPr>
      </p:pic>
      <p:pic>
        <p:nvPicPr>
          <p:cNvPr id="107" name="Picture 106" descr="http://www.picture-newsletter.com/corals/coral-22.jpg">
            <a:extLst>
              <a:ext uri="{FF2B5EF4-FFF2-40B4-BE49-F238E27FC236}">
                <a16:creationId xmlns:a16="http://schemas.microsoft.com/office/drawing/2014/main" id="{2C807CE5-1B8F-458E-917C-B7FCCBC54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09" y="3102881"/>
            <a:ext cx="1979706" cy="14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107" descr="http://www.picture-newsletter.com/corals/coral-22.jpg">
            <a:extLst>
              <a:ext uri="{FF2B5EF4-FFF2-40B4-BE49-F238E27FC236}">
                <a16:creationId xmlns:a16="http://schemas.microsoft.com/office/drawing/2014/main" id="{8CAC87A1-3B62-4D05-8DB2-DFCF2DBD5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190" y="2713821"/>
            <a:ext cx="817082" cy="613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109" descr="http://www.picture-newsletter.com/corals/coral-22.jpg">
            <a:extLst>
              <a:ext uri="{FF2B5EF4-FFF2-40B4-BE49-F238E27FC236}">
                <a16:creationId xmlns:a16="http://schemas.microsoft.com/office/drawing/2014/main" id="{C2443AF9-04C6-446F-BAE1-0AA9F64F7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222" y="2673545"/>
            <a:ext cx="817082" cy="613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 descr="A variety of algae growing on the sea bed in shallow waters">
            <a:extLst>
              <a:ext uri="{FF2B5EF4-FFF2-40B4-BE49-F238E27FC236}">
                <a16:creationId xmlns:a16="http://schemas.microsoft.com/office/drawing/2014/main" id="{BB589FEC-42CD-4FCD-8341-6331B9F80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098" y="3150786"/>
            <a:ext cx="1558842" cy="116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163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1418B-ACC4-40E8-9C0A-85F3315D5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456" y="750092"/>
            <a:ext cx="9480551" cy="1143000"/>
          </a:xfrm>
        </p:spPr>
        <p:txBody>
          <a:bodyPr/>
          <a:lstStyle/>
          <a:p>
            <a:pPr algn="ctr"/>
            <a:r>
              <a:rPr lang="en-US" dirty="0"/>
              <a:t>Why cross assembly/ co-assembly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6751B6-65D7-49CB-A0BC-EA872FB3C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B0B2B4"/>
                </a:solidFill>
                <a:cs typeface="ＭＳ Ｐゴシック"/>
              </a:rPr>
              <a:t>National Center for Genome Analysis Support - ncgas.org</a:t>
            </a:r>
            <a:endParaRPr lang="en-US" sz="1400" i="1">
              <a:solidFill>
                <a:srgbClr val="000000"/>
              </a:solidFill>
              <a:cs typeface="ＭＳ Ｐゴシック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F001D5B-06FA-4F32-9203-91277FC24FB7}"/>
              </a:ext>
            </a:extLst>
          </p:cNvPr>
          <p:cNvSpPr/>
          <p:nvPr/>
        </p:nvSpPr>
        <p:spPr>
          <a:xfrm>
            <a:off x="639928" y="1993508"/>
            <a:ext cx="1119117" cy="968991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6000" dirty="0" err="1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6229D9-84DA-49B5-B921-429078901807}"/>
              </a:ext>
            </a:extLst>
          </p:cNvPr>
          <p:cNvCxnSpPr>
            <a:cxnSpLocks/>
          </p:cNvCxnSpPr>
          <p:nvPr/>
        </p:nvCxnSpPr>
        <p:spPr>
          <a:xfrm>
            <a:off x="3735366" y="2150066"/>
            <a:ext cx="7731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A681FD-DF72-4A85-B966-BE9C113D9DE5}"/>
              </a:ext>
            </a:extLst>
          </p:cNvPr>
          <p:cNvCxnSpPr>
            <a:cxnSpLocks/>
          </p:cNvCxnSpPr>
          <p:nvPr/>
        </p:nvCxnSpPr>
        <p:spPr>
          <a:xfrm>
            <a:off x="3334523" y="2325604"/>
            <a:ext cx="10145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7F9147-F8E8-45DC-91CF-29CB0F4A8CDA}"/>
              </a:ext>
            </a:extLst>
          </p:cNvPr>
          <p:cNvCxnSpPr>
            <a:cxnSpLocks/>
          </p:cNvCxnSpPr>
          <p:nvPr/>
        </p:nvCxnSpPr>
        <p:spPr>
          <a:xfrm>
            <a:off x="4121923" y="2478004"/>
            <a:ext cx="100963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8FE6AB1-039A-4977-9887-F685286392F3}"/>
              </a:ext>
            </a:extLst>
          </p:cNvPr>
          <p:cNvCxnSpPr>
            <a:cxnSpLocks/>
          </p:cNvCxnSpPr>
          <p:nvPr/>
        </p:nvCxnSpPr>
        <p:spPr>
          <a:xfrm>
            <a:off x="2043371" y="2478002"/>
            <a:ext cx="7271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6D1B2B4-D4A8-47D0-8EB8-37FD6FBE1CD7}"/>
              </a:ext>
            </a:extLst>
          </p:cNvPr>
          <p:cNvSpPr txBox="1"/>
          <p:nvPr/>
        </p:nvSpPr>
        <p:spPr>
          <a:xfrm>
            <a:off x="3211692" y="2837526"/>
            <a:ext cx="25873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Genetic information could be lost during sequencing prep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23724A1-8CA4-4CB6-8FC8-8D8996B1B589}"/>
              </a:ext>
            </a:extLst>
          </p:cNvPr>
          <p:cNvCxnSpPr>
            <a:cxnSpLocks/>
          </p:cNvCxnSpPr>
          <p:nvPr/>
        </p:nvCxnSpPr>
        <p:spPr>
          <a:xfrm>
            <a:off x="5635007" y="2325604"/>
            <a:ext cx="7271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9E62FE-1AD8-4E0C-BEBF-1B595AF690B3}"/>
              </a:ext>
            </a:extLst>
          </p:cNvPr>
          <p:cNvCxnSpPr>
            <a:cxnSpLocks/>
          </p:cNvCxnSpPr>
          <p:nvPr/>
        </p:nvCxnSpPr>
        <p:spPr>
          <a:xfrm>
            <a:off x="7164023" y="2166854"/>
            <a:ext cx="99733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75EB09D-25B1-404C-93C3-537776C03B8D}"/>
              </a:ext>
            </a:extLst>
          </p:cNvPr>
          <p:cNvCxnSpPr>
            <a:cxnSpLocks/>
          </p:cNvCxnSpPr>
          <p:nvPr/>
        </p:nvCxnSpPr>
        <p:spPr>
          <a:xfrm>
            <a:off x="6762386" y="2325604"/>
            <a:ext cx="7731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FD36F9F-D76B-493E-A6C5-C9183DD6B021}"/>
              </a:ext>
            </a:extLst>
          </p:cNvPr>
          <p:cNvSpPr txBox="1"/>
          <p:nvPr/>
        </p:nvSpPr>
        <p:spPr>
          <a:xfrm>
            <a:off x="210662" y="3145303"/>
            <a:ext cx="22747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e.g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bacteria X from metagenome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29AC47-C743-496D-B6BA-1346C6BED166}"/>
              </a:ext>
            </a:extLst>
          </p:cNvPr>
          <p:cNvSpPr txBox="1"/>
          <p:nvPr/>
        </p:nvSpPr>
        <p:spPr>
          <a:xfrm>
            <a:off x="6422947" y="2511259"/>
            <a:ext cx="256239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Genetic information could be lost during sequencing or pre processing (low quality)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5F80C71-ED6A-45EA-8D23-58DA7F64A275}"/>
              </a:ext>
            </a:extLst>
          </p:cNvPr>
          <p:cNvCxnSpPr>
            <a:cxnSpLocks/>
          </p:cNvCxnSpPr>
          <p:nvPr/>
        </p:nvCxnSpPr>
        <p:spPr>
          <a:xfrm>
            <a:off x="8612493" y="2325604"/>
            <a:ext cx="7271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627FE8-A7CB-422A-B6DD-8723F1CE35BD}"/>
              </a:ext>
            </a:extLst>
          </p:cNvPr>
          <p:cNvCxnSpPr>
            <a:cxnSpLocks/>
          </p:cNvCxnSpPr>
          <p:nvPr/>
        </p:nvCxnSpPr>
        <p:spPr>
          <a:xfrm>
            <a:off x="10417451" y="2338848"/>
            <a:ext cx="637236" cy="132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4A665C-C88F-480B-9C2B-68BAA794BE0C}"/>
              </a:ext>
            </a:extLst>
          </p:cNvPr>
          <p:cNvCxnSpPr>
            <a:cxnSpLocks/>
          </p:cNvCxnSpPr>
          <p:nvPr/>
        </p:nvCxnSpPr>
        <p:spPr>
          <a:xfrm>
            <a:off x="9644339" y="2338848"/>
            <a:ext cx="7731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0092704-DECB-4243-8A30-1966EEEBC8BC}"/>
              </a:ext>
            </a:extLst>
          </p:cNvPr>
          <p:cNvSpPr txBox="1"/>
          <p:nvPr/>
        </p:nvSpPr>
        <p:spPr>
          <a:xfrm>
            <a:off x="9339618" y="2512194"/>
            <a:ext cx="2274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Genetic information could be lost during assembling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371940D-AE87-4E33-8EF3-9E6309D06BD1}"/>
              </a:ext>
            </a:extLst>
          </p:cNvPr>
          <p:cNvSpPr txBox="1"/>
          <p:nvPr/>
        </p:nvSpPr>
        <p:spPr>
          <a:xfrm>
            <a:off x="2347513" y="4562066"/>
            <a:ext cx="79930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 cross assembly, you are therefore improving the coverage of the bacteria, increasing the chances of reconstruction of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Metagenome Assembled Genomes (MAG). 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41F1E09-CA7E-4D1B-96E9-BD96B25CC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965" y="6238004"/>
            <a:ext cx="1748084" cy="58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9E107-3E3F-47C8-91F9-BC12DF621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658" y="894733"/>
            <a:ext cx="9480551" cy="1143000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Assemblers commands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340A8-2D5E-449F-93E3-5A00359E8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1605" y="1905402"/>
            <a:ext cx="10066617" cy="4038600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export PATH=$PATH:/opt/SPAdes-3.10.1-Linux/bin: /opt/megahit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SPAdes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assembler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spades.py --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iontorrent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concat.fasta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--only-assembler -o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spades_output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MegaHit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assembler</a:t>
            </a:r>
          </a:p>
          <a:p>
            <a:pPr marL="0" indent="0"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megahit contigs.fasta -o megahit_output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1A31C-4135-40EC-866D-3E156DD9A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B0B2B4"/>
                </a:solidFill>
                <a:cs typeface="ＭＳ Ｐゴシック"/>
              </a:rPr>
              <a:t>National Center for Genome Analysis Support - ncgas.org</a:t>
            </a:r>
            <a:endParaRPr lang="en-US" sz="1400" i="1">
              <a:solidFill>
                <a:srgbClr val="000000"/>
              </a:solidFill>
              <a:cs typeface="ＭＳ Ｐゴシック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08FF68-2A10-4DC8-9D4A-D4313A017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965" y="6238004"/>
            <a:ext cx="1748084" cy="58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41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F552B-3DF8-4B76-963B-C13B5131B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3381" y="609600"/>
            <a:ext cx="9480551" cy="1143000"/>
          </a:xfrm>
        </p:spPr>
        <p:txBody>
          <a:bodyPr/>
          <a:lstStyle/>
          <a:p>
            <a:pPr algn="ctr"/>
            <a:r>
              <a:rPr lang="en-US" dirty="0"/>
              <a:t>Applications of metagenomics in health 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F832A9EF-0C99-4B58-A3EE-E89C528A1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64" y="1675637"/>
            <a:ext cx="3538851" cy="465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DFD2AB-AC0E-4798-9A80-C916DB41ED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80" y="6174568"/>
            <a:ext cx="1748084" cy="5838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4E1C61-19E0-42E9-A616-19C84FD8D1D0}"/>
              </a:ext>
            </a:extLst>
          </p:cNvPr>
          <p:cNvSpPr txBox="1"/>
          <p:nvPr/>
        </p:nvSpPr>
        <p:spPr>
          <a:xfrm>
            <a:off x="4422097" y="1489504"/>
            <a:ext cx="634083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 between healthy and diseased individuals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Effects of microbial community as an indicator to host health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Outcomes of cancer treatment </a:t>
            </a:r>
          </a:p>
        </p:txBody>
      </p:sp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42A6D02F-3465-4FED-83AE-39E563136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270" y="3285319"/>
            <a:ext cx="4610360" cy="329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8AA3DA-C822-4211-B89A-AEE3F35765E7}"/>
              </a:ext>
            </a:extLst>
          </p:cNvPr>
          <p:cNvSpPr txBox="1"/>
          <p:nvPr/>
        </p:nvSpPr>
        <p:spPr>
          <a:xfrm>
            <a:off x="6610662" y="6466479"/>
            <a:ext cx="3057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http://drbonnie360.com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EAB20F-83A8-487B-83AE-F2C1BE76238A}"/>
              </a:ext>
            </a:extLst>
          </p:cNvPr>
          <p:cNvSpPr/>
          <p:nvPr/>
        </p:nvSpPr>
        <p:spPr>
          <a:xfrm>
            <a:off x="648869" y="6329468"/>
            <a:ext cx="25436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http://www.nature.com</a:t>
            </a:r>
          </a:p>
        </p:txBody>
      </p:sp>
    </p:spTree>
    <p:extLst>
      <p:ext uri="{BB962C8B-B14F-4D97-AF65-F5344CB8AC3E}">
        <p14:creationId xmlns:p14="http://schemas.microsoft.com/office/powerpoint/2010/main" val="3576180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689B1-9F30-4385-B8FB-861FD629E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7109" y="831850"/>
            <a:ext cx="9480551" cy="11430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Assembly evaluation –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Bowtie2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5348F-9EAA-4B0A-BB32-BA953B34F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705" y="2092325"/>
            <a:ext cx="9480549" cy="40386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contigs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Contig length- N50, total length of assembly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L50 is the number of contigs equal to or longer than N50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Proportion of reads assembled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020B8F-C8AA-4C00-9173-8E953D414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B0B2B4"/>
                </a:solidFill>
                <a:cs typeface="ＭＳ Ｐゴシック"/>
              </a:rPr>
              <a:t>National Center for Genome Analysis Support - ncgas.org</a:t>
            </a:r>
            <a:endParaRPr lang="en-US" sz="1400" i="1">
              <a:solidFill>
                <a:srgbClr val="000000"/>
              </a:solidFill>
              <a:cs typeface="ＭＳ Ｐゴシック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A95E9-C713-4F07-BED3-11ED0F354E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965" y="6238004"/>
            <a:ext cx="1748084" cy="58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B2E39-610D-4994-8375-77058EE0D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00DF3-E6A8-44DE-BF2A-66E9949E8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4566" y="1981200"/>
            <a:ext cx="10150101" cy="4038600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export PATH=$PATH:/opt/quast-4.5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QUAST command</a:t>
            </a:r>
          </a:p>
          <a:p>
            <a:pPr marL="0" indent="0"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metaquast.py "contigs" -o "output“</a:t>
            </a:r>
          </a:p>
          <a:p>
            <a:pPr marL="0" indent="0">
              <a:buNone/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Bowtie2 commands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./bowtie-build "input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"index-name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/bowtie2 -x index -f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-S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file.sam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 --al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aligned_reads.fasta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BA8BFA-21E4-433E-B839-9E58570EC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B0B2B4"/>
                </a:solidFill>
                <a:cs typeface="ＭＳ Ｐゴシック"/>
              </a:rPr>
              <a:t>National Center for Genome Analysis Support - ncgas.org</a:t>
            </a:r>
            <a:endParaRPr lang="en-US" sz="1400" i="1">
              <a:solidFill>
                <a:srgbClr val="000000"/>
              </a:solidFill>
              <a:cs typeface="ＭＳ Ｐゴシック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BBCF16-FB07-4F31-8F4E-137BC01A3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386" y="6136184"/>
            <a:ext cx="1748084" cy="58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75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A5D76-8765-486E-9F55-8044DA7C6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405" y="1601449"/>
            <a:ext cx="9480551" cy="1143000"/>
          </a:xfrm>
        </p:spPr>
        <p:txBody>
          <a:bodyPr/>
          <a:lstStyle/>
          <a:p>
            <a:pPr algn="ctr"/>
            <a:r>
              <a:rPr lang="en-US" dirty="0"/>
              <a:t>Are you convinced?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302C4-D906-4F97-8C8C-640378FD2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8526" y="2744449"/>
            <a:ext cx="8309600" cy="152649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other measures would you like to use?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A6C866-A975-4CD6-B424-E0FEAC269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B0B2B4"/>
                </a:solidFill>
                <a:cs typeface="ＭＳ Ｐゴシック"/>
              </a:rPr>
              <a:t>National Center for Genome Analysis Support - ncgas.org</a:t>
            </a:r>
            <a:endParaRPr lang="en-US" sz="1400" i="1">
              <a:solidFill>
                <a:srgbClr val="000000"/>
              </a:solidFill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981399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36971"/>
            <a:ext cx="10515600" cy="76243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of diversity analysis for assembly evaluation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713" r="38360" b="10101"/>
          <a:stretch/>
        </p:blipFill>
        <p:spPr>
          <a:xfrm>
            <a:off x="98474" y="1599404"/>
            <a:ext cx="9017391" cy="43833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286" t="61356" r="13889" b="20804"/>
          <a:stretch/>
        </p:blipFill>
        <p:spPr>
          <a:xfrm>
            <a:off x="7443424" y="3225486"/>
            <a:ext cx="2176740" cy="155755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7E1DC-F697-4717-993A-37C7F8344926}" type="slidenum">
              <a:rPr lang="en-US" smtClean="0"/>
              <a:t>23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27CCB-72D1-41F0-BAF0-6524C372EB52}"/>
              </a:ext>
            </a:extLst>
          </p:cNvPr>
          <p:cNvSpPr txBox="1"/>
          <p:nvPr/>
        </p:nvSpPr>
        <p:spPr>
          <a:xfrm>
            <a:off x="1294229" y="1599403"/>
            <a:ext cx="136456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Richness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1FAB7C-632D-471E-A20D-8D99B46528A1}"/>
              </a:ext>
            </a:extLst>
          </p:cNvPr>
          <p:cNvSpPr txBox="1"/>
          <p:nvPr/>
        </p:nvSpPr>
        <p:spPr>
          <a:xfrm>
            <a:off x="5758376" y="1599403"/>
            <a:ext cx="136456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Evenness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E2B95E-756D-405F-9EF2-2D4673FF9E04}"/>
              </a:ext>
            </a:extLst>
          </p:cNvPr>
          <p:cNvSpPr txBox="1"/>
          <p:nvPr/>
        </p:nvSpPr>
        <p:spPr>
          <a:xfrm flipH="1">
            <a:off x="9383151" y="6409124"/>
            <a:ext cx="2808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Papudeshi et al., In review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78AA6B-E575-4C55-8C1A-EBA3CA4A577F}"/>
              </a:ext>
            </a:extLst>
          </p:cNvPr>
          <p:cNvSpPr txBox="1"/>
          <p:nvPr/>
        </p:nvSpPr>
        <p:spPr>
          <a:xfrm>
            <a:off x="9270610" y="2812002"/>
            <a:ext cx="29213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step was performed to see how much of the diversity of the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initital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metagenome (reads) is conserved after assembly </a:t>
            </a:r>
          </a:p>
        </p:txBody>
      </p:sp>
    </p:spTree>
    <p:extLst>
      <p:ext uri="{BB962C8B-B14F-4D97-AF65-F5344CB8AC3E}">
        <p14:creationId xmlns:p14="http://schemas.microsoft.com/office/powerpoint/2010/main" val="2467868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3F263-1841-43F1-AF71-9E875CE18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376" y="797257"/>
            <a:ext cx="9480551" cy="1143000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– Taxa identification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27397-4F1C-4783-938D-0EF61BDD9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5378" y="1940257"/>
            <a:ext cx="9480549" cy="40386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Identifies taxa using n-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(default 7-mer) frequency compared to alignment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Really fast less than 5 min 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export PATH=$PATH:</a:t>
            </a:r>
            <a:r>
              <a:rPr lang="fr-FR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fr-FR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opt</a:t>
            </a:r>
            <a:r>
              <a:rPr lang="fr-FR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/FOCUS_0.31_python_2.7.XX</a:t>
            </a:r>
            <a:endParaRPr 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focus.py -q "input file" -o "output file”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57B857-51C5-4282-8216-349755DCE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B0B2B4"/>
                </a:solidFill>
                <a:cs typeface="ＭＳ Ｐゴシック"/>
              </a:rPr>
              <a:t>National Center for Genome Analysis Support - ncgas.org</a:t>
            </a:r>
            <a:endParaRPr lang="en-US" sz="1400" i="1">
              <a:solidFill>
                <a:srgbClr val="000000"/>
              </a:solidFill>
              <a:cs typeface="ＭＳ Ｐゴシック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B6D152-148F-43A2-B37E-767D359DF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386" y="6108888"/>
            <a:ext cx="1748084" cy="58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14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667492" y="5158854"/>
            <a:ext cx="8827636" cy="10781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56359" y="1117601"/>
            <a:ext cx="10515600" cy="1341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does FOCUS work- k-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frequency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bacterial species have a unique 4-mer profile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500188" y="2458988"/>
            <a:ext cx="86153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</a:rPr>
              <a:t>CTACAGATGGTACATATTATTTAAGAATTGGTACATATTAT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751857" y="3554153"/>
            <a:ext cx="915635" cy="492443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2600" b="1" dirty="0">
                <a:latin typeface="Consolas" panose="020B0609020204030204" pitchFamily="49" charset="0"/>
              </a:rPr>
              <a:t>CTAC</a:t>
            </a:r>
            <a:endParaRPr lang="en-US" sz="2600" dirty="0"/>
          </a:p>
        </p:txBody>
      </p:sp>
      <p:sp>
        <p:nvSpPr>
          <p:cNvPr id="10" name="Rectangle 9"/>
          <p:cNvSpPr/>
          <p:nvPr/>
        </p:nvSpPr>
        <p:spPr>
          <a:xfrm>
            <a:off x="1806442" y="3565159"/>
            <a:ext cx="915635" cy="492443"/>
          </a:xfrm>
          <a:prstGeom prst="rect">
            <a:avLst/>
          </a:prstGeom>
          <a:ln w="28575">
            <a:solidFill>
              <a:srgbClr val="002060"/>
            </a:solidFill>
          </a:ln>
        </p:spPr>
        <p:txBody>
          <a:bodyPr wrap="none">
            <a:spAutoFit/>
          </a:bodyPr>
          <a:lstStyle/>
          <a:p>
            <a:r>
              <a:rPr lang="en-US" sz="2600" b="1" dirty="0">
                <a:latin typeface="Consolas" panose="020B0609020204030204" pitchFamily="49" charset="0"/>
              </a:rPr>
              <a:t>TACA</a:t>
            </a:r>
            <a:endParaRPr lang="en-US" sz="2600" dirty="0"/>
          </a:p>
        </p:txBody>
      </p:sp>
      <p:sp>
        <p:nvSpPr>
          <p:cNvPr id="11" name="Rectangle 10"/>
          <p:cNvSpPr/>
          <p:nvPr/>
        </p:nvSpPr>
        <p:spPr>
          <a:xfrm>
            <a:off x="2861027" y="3565159"/>
            <a:ext cx="915635" cy="492443"/>
          </a:xfrm>
          <a:prstGeom prst="rect">
            <a:avLst/>
          </a:prstGeom>
          <a:ln w="28575">
            <a:solidFill>
              <a:srgbClr val="FFFF00"/>
            </a:solidFill>
          </a:ln>
        </p:spPr>
        <p:txBody>
          <a:bodyPr wrap="none">
            <a:spAutoFit/>
          </a:bodyPr>
          <a:lstStyle/>
          <a:p>
            <a:r>
              <a:rPr lang="en-US" sz="2600" b="1" dirty="0">
                <a:latin typeface="Consolas" panose="020B0609020204030204" pitchFamily="49" charset="0"/>
              </a:rPr>
              <a:t>ACAG</a:t>
            </a:r>
            <a:endParaRPr lang="en-US" sz="2600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904109" y="2909775"/>
            <a:ext cx="735724" cy="6236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52610" y="4323595"/>
          <a:ext cx="8262940" cy="2269686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447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3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0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04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04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04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80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8281">
                <a:tc>
                  <a:txBody>
                    <a:bodyPr/>
                    <a:lstStyle/>
                    <a:p>
                      <a:r>
                        <a:rPr lang="en-US" dirty="0"/>
                        <a:t>Contig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AAAA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AAAT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AAAG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AAAC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281">
                <a:tc>
                  <a:txBody>
                    <a:bodyPr/>
                    <a:lstStyle/>
                    <a:p>
                      <a:r>
                        <a:rPr lang="en-US" dirty="0"/>
                        <a:t>Contig_1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281">
                <a:tc>
                  <a:txBody>
                    <a:bodyPr/>
                    <a:lstStyle/>
                    <a:p>
                      <a:r>
                        <a:rPr lang="en-US" dirty="0"/>
                        <a:t>Contig_2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281">
                <a:tc>
                  <a:txBody>
                    <a:bodyPr/>
                    <a:lstStyle/>
                    <a:p>
                      <a:r>
                        <a:rPr lang="en-US" dirty="0"/>
                        <a:t>Contig_3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8281">
                <a:tc>
                  <a:txBody>
                    <a:bodyPr/>
                    <a:lstStyle/>
                    <a:p>
                      <a:r>
                        <a:rPr lang="en-US" dirty="0"/>
                        <a:t>Contig_4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281">
                <a:tc>
                  <a:txBody>
                    <a:bodyPr/>
                    <a:lstStyle/>
                    <a:p>
                      <a:r>
                        <a:rPr lang="en-US" dirty="0"/>
                        <a:t>Contig_5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513836" y="2490681"/>
            <a:ext cx="901818" cy="4190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770436" y="2481430"/>
            <a:ext cx="808991" cy="41909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996290" y="2481430"/>
            <a:ext cx="808991" cy="41909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998794" y="3848669"/>
            <a:ext cx="423080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EBC6BEF4-7141-4727-AAB7-207FB65C2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0668" y="6237027"/>
            <a:ext cx="1748084" cy="5838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6E518D-28EA-49F3-9801-194C9BC52204}"/>
              </a:ext>
            </a:extLst>
          </p:cNvPr>
          <p:cNvSpPr txBox="1"/>
          <p:nvPr/>
        </p:nvSpPr>
        <p:spPr>
          <a:xfrm>
            <a:off x="8447964" y="5500048"/>
            <a:ext cx="1852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Ecoli</a:t>
            </a:r>
            <a:r>
              <a:rPr lang="en-US" b="1" dirty="0"/>
              <a:t> genome </a:t>
            </a:r>
          </a:p>
        </p:txBody>
      </p:sp>
    </p:spTree>
    <p:extLst>
      <p:ext uri="{BB962C8B-B14F-4D97-AF65-F5344CB8AC3E}">
        <p14:creationId xmlns:p14="http://schemas.microsoft.com/office/powerpoint/2010/main" val="161610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8" grpId="0" animBg="1"/>
      <p:bldP spid="10" grpId="0" animBg="1"/>
      <p:bldP spid="11" grpId="0" animBg="1"/>
      <p:bldP spid="2" grpId="0" animBg="1"/>
      <p:bldP spid="12" grpId="0" animBg="1"/>
      <p:bldP spid="15" grpId="0" animBg="1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3485" y="855818"/>
            <a:ext cx="9480551" cy="1143000"/>
          </a:xfrm>
        </p:spPr>
        <p:txBody>
          <a:bodyPr/>
          <a:lstStyle/>
          <a:p>
            <a:pPr algn="ctr"/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Binning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0613" y="1899045"/>
            <a:ext cx="9480549" cy="403860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 based Binning –Reference dependent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Composition based Binning- Reference independent 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8773033" y="3698384"/>
            <a:ext cx="1187216" cy="6062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0B1CE9D-2CF2-4DFC-99B5-D92A677F2DAE}"/>
              </a:ext>
            </a:extLst>
          </p:cNvPr>
          <p:cNvGrpSpPr/>
          <p:nvPr/>
        </p:nvGrpSpPr>
        <p:grpSpPr>
          <a:xfrm>
            <a:off x="1340613" y="3323171"/>
            <a:ext cx="9607677" cy="2862026"/>
            <a:chOff x="1340613" y="3022920"/>
            <a:chExt cx="9607677" cy="2862026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4789392" y="4494311"/>
              <a:ext cx="1748086" cy="1379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V="1">
              <a:off x="6793110" y="3544871"/>
              <a:ext cx="2534830" cy="18576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V="1">
              <a:off x="7286736" y="4259622"/>
              <a:ext cx="1741197" cy="27582"/>
            </a:xfrm>
            <a:prstGeom prst="line">
              <a:avLst/>
            </a:prstGeom>
            <a:ln w="5715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8309735" y="4489839"/>
              <a:ext cx="1783686" cy="4472"/>
            </a:xfrm>
            <a:prstGeom prst="line">
              <a:avLst/>
            </a:prstGeom>
            <a:ln w="5715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8909997" y="5391817"/>
              <a:ext cx="1107583" cy="11922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6948029" y="4621485"/>
              <a:ext cx="2418612" cy="13790"/>
            </a:xfrm>
            <a:prstGeom prst="line">
              <a:avLst/>
            </a:prstGeom>
            <a:ln w="5715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6787512" y="4495484"/>
              <a:ext cx="1178521" cy="13016"/>
            </a:xfrm>
            <a:prstGeom prst="line">
              <a:avLst/>
            </a:prstGeom>
            <a:ln w="5715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7100429" y="4773885"/>
              <a:ext cx="2418612" cy="13790"/>
            </a:xfrm>
            <a:prstGeom prst="line">
              <a:avLst/>
            </a:prstGeom>
            <a:ln w="5715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1674055" y="3978584"/>
              <a:ext cx="2823471" cy="1664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3571905" y="4669877"/>
              <a:ext cx="1187216" cy="6062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1340613" y="4210139"/>
              <a:ext cx="1741197" cy="27582"/>
            </a:xfrm>
            <a:prstGeom prst="line">
              <a:avLst/>
            </a:prstGeom>
            <a:ln w="5715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1482583" y="4685212"/>
              <a:ext cx="1783686" cy="4472"/>
            </a:xfrm>
            <a:prstGeom prst="line">
              <a:avLst/>
            </a:prstGeom>
            <a:ln w="5715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1903289" y="4883962"/>
              <a:ext cx="1178521" cy="13016"/>
            </a:xfrm>
            <a:prstGeom prst="line">
              <a:avLst/>
            </a:prstGeom>
            <a:ln w="5715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1962696" y="4494311"/>
              <a:ext cx="2418612" cy="13790"/>
            </a:xfrm>
            <a:prstGeom prst="line">
              <a:avLst/>
            </a:prstGeom>
            <a:ln w="5715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3172002" y="4288599"/>
              <a:ext cx="1107583" cy="11922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5186277" y="3918345"/>
              <a:ext cx="2204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ambria" panose="02040503050406030204" pitchFamily="18" charset="0"/>
                  <a:cs typeface="Times New Roman" panose="02020603050405020304" pitchFamily="18" charset="0"/>
                </a:rPr>
                <a:t>Binning</a:t>
              </a:r>
              <a:r>
                <a:rPr lang="en-US" b="1" dirty="0">
                  <a:latin typeface="Cambria" panose="02040503050406030204" pitchFamily="18" charset="0"/>
                </a:rPr>
                <a:t> 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07380" y="5130090"/>
              <a:ext cx="24485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mbria" panose="02040503050406030204" pitchFamily="18" charset="0"/>
                  <a:cs typeface="Times New Roman" panose="02020603050405020304" pitchFamily="18" charset="0"/>
                </a:rPr>
                <a:t>Contigs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685735" y="3025924"/>
              <a:ext cx="24485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mbria" panose="02040503050406030204" pitchFamily="18" charset="0"/>
                  <a:cs typeface="Times New Roman" panose="02020603050405020304" pitchFamily="18" charset="0"/>
                </a:rPr>
                <a:t>Bin</a:t>
              </a:r>
              <a:r>
                <a:rPr lang="en-US" dirty="0">
                  <a:latin typeface="Cambria" panose="02040503050406030204" pitchFamily="18" charset="0"/>
                  <a:cs typeface="Times New Roman" panose="02020603050405020304" pitchFamily="18" charset="0"/>
                </a:rPr>
                <a:t> 1 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257607" y="4784045"/>
              <a:ext cx="24485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mbria" panose="02040503050406030204" pitchFamily="18" charset="0"/>
                  <a:cs typeface="Times New Roman" panose="02020603050405020304" pitchFamily="18" charset="0"/>
                </a:rPr>
                <a:t>Bin 2 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8481868" y="5484836"/>
              <a:ext cx="24485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mbria" panose="02040503050406030204" pitchFamily="18" charset="0"/>
                  <a:cs typeface="Times New Roman" panose="02020603050405020304" pitchFamily="18" charset="0"/>
                </a:rPr>
                <a:t>Bin 3</a:t>
              </a:r>
            </a:p>
          </p:txBody>
        </p:sp>
        <p:sp>
          <p:nvSpPr>
            <p:cNvPr id="79" name="Oval 78"/>
            <p:cNvSpPr/>
            <p:nvPr/>
          </p:nvSpPr>
          <p:spPr>
            <a:xfrm>
              <a:off x="6523195" y="3022920"/>
              <a:ext cx="3844693" cy="102743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6472889" y="4104875"/>
              <a:ext cx="3844693" cy="102743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8395235" y="5229931"/>
              <a:ext cx="2553055" cy="63125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</a:endParaRP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DC94C400-EC80-423C-94A1-95895682B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965" y="6238004"/>
            <a:ext cx="1748084" cy="58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99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884" y="1085851"/>
            <a:ext cx="10515600" cy="134138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GC Content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bacterial species have a signature GC profile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2980" y="981639"/>
            <a:ext cx="10515600" cy="620713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Genome signatures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0916" y="2241506"/>
            <a:ext cx="5154858" cy="34163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&gt;Contig 1000</a:t>
            </a:r>
          </a:p>
          <a:p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C</a:t>
            </a:r>
            <a:r>
              <a:rPr lang="en-US" sz="2400" b="1" dirty="0">
                <a:latin typeface="Consolas" panose="020B0609020204030204" pitchFamily="49" charset="0"/>
              </a:rPr>
              <a:t>TA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C</a:t>
            </a:r>
            <a:r>
              <a:rPr lang="en-US" sz="2400" b="1" dirty="0">
                <a:latin typeface="Consolas" panose="020B0609020204030204" pitchFamily="49" charset="0"/>
              </a:rPr>
              <a:t>A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G</a:t>
            </a:r>
            <a:r>
              <a:rPr lang="en-US" sz="2400" b="1" dirty="0">
                <a:latin typeface="Consolas" panose="020B0609020204030204" pitchFamily="49" charset="0"/>
              </a:rPr>
              <a:t>AT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GG</a:t>
            </a:r>
            <a:r>
              <a:rPr lang="en-US" sz="2400" b="1" dirty="0">
                <a:latin typeface="Consolas" panose="020B0609020204030204" pitchFamily="49" charset="0"/>
              </a:rPr>
              <a:t>TA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C</a:t>
            </a:r>
            <a:r>
              <a:rPr lang="en-US" sz="2400" b="1" dirty="0">
                <a:latin typeface="Consolas" panose="020B0609020204030204" pitchFamily="49" charset="0"/>
              </a:rPr>
              <a:t>ATATTATTTAA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G</a:t>
            </a:r>
            <a:r>
              <a:rPr lang="en-US" sz="2400" b="1" dirty="0">
                <a:latin typeface="Consolas" panose="020B0609020204030204" pitchFamily="49" charset="0"/>
              </a:rPr>
              <a:t>AATT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G</a:t>
            </a:r>
            <a:r>
              <a:rPr lang="en-US" sz="2400" b="1" dirty="0">
                <a:latin typeface="Consolas" panose="020B0609020204030204" pitchFamily="49" charset="0"/>
              </a:rPr>
              <a:t>AAAAT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CC</a:t>
            </a:r>
            <a:r>
              <a:rPr lang="en-US" sz="2400" b="1" dirty="0">
                <a:latin typeface="Consolas" panose="020B0609020204030204" pitchFamily="49" charset="0"/>
              </a:rPr>
              <a:t>T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G</a:t>
            </a:r>
            <a:r>
              <a:rPr lang="en-US" sz="2400" b="1" dirty="0">
                <a:latin typeface="Consolas" panose="020B0609020204030204" pitchFamily="49" charset="0"/>
              </a:rPr>
              <a:t>AT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GG</a:t>
            </a:r>
            <a:r>
              <a:rPr lang="en-US" sz="2400" b="1" dirty="0">
                <a:latin typeface="Consolas" panose="020B0609020204030204" pitchFamily="49" charset="0"/>
              </a:rPr>
              <a:t>AAAT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GC</a:t>
            </a:r>
            <a:r>
              <a:rPr lang="en-US" sz="2400" b="1" dirty="0">
                <a:latin typeface="Consolas" panose="020B0609020204030204" pitchFamily="49" charset="0"/>
              </a:rPr>
              <a:t>A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G</a:t>
            </a:r>
            <a:r>
              <a:rPr lang="en-US" sz="2400" b="1" dirty="0">
                <a:latin typeface="Consolas" panose="020B0609020204030204" pitchFamily="49" charset="0"/>
              </a:rPr>
              <a:t>TAA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G</a:t>
            </a:r>
            <a:r>
              <a:rPr lang="en-US" sz="2400" b="1" dirty="0">
                <a:latin typeface="Consolas" panose="020B0609020204030204" pitchFamily="49" charset="0"/>
              </a:rPr>
              <a:t>AA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G</a:t>
            </a:r>
            <a:r>
              <a:rPr lang="en-US" sz="2400" b="1" dirty="0">
                <a:latin typeface="Consolas" panose="020B0609020204030204" pitchFamily="49" charset="0"/>
              </a:rPr>
              <a:t>TT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C</a:t>
            </a:r>
            <a:r>
              <a:rPr lang="en-US" sz="2400" b="1" dirty="0">
                <a:latin typeface="Consolas" panose="020B0609020204030204" pitchFamily="49" charset="0"/>
              </a:rPr>
              <a:t>TA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C</a:t>
            </a:r>
            <a:r>
              <a:rPr lang="en-US" sz="2400" b="1" dirty="0">
                <a:latin typeface="Consolas" panose="020B0609020204030204" pitchFamily="49" charset="0"/>
              </a:rPr>
              <a:t>T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GC</a:t>
            </a:r>
            <a:r>
              <a:rPr lang="en-US" sz="2400" b="1" dirty="0">
                <a:latin typeface="Consolas" panose="020B0609020204030204" pitchFamily="49" charset="0"/>
              </a:rPr>
              <a:t>TTT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AC</a:t>
            </a:r>
            <a:r>
              <a:rPr lang="en-US" sz="2400" b="1" dirty="0">
                <a:latin typeface="Consolas" panose="020B0609020204030204" pitchFamily="49" charset="0"/>
              </a:rPr>
              <a:t>TAA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CCG</a:t>
            </a:r>
            <a:r>
              <a:rPr lang="en-US" sz="2400" b="1" dirty="0">
                <a:latin typeface="Consolas" panose="020B0609020204030204" pitchFamily="49" charset="0"/>
              </a:rPr>
              <a:t>TAT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C</a:t>
            </a:r>
            <a:r>
              <a:rPr lang="en-US" sz="2400" b="1" dirty="0">
                <a:latin typeface="Consolas" panose="020B0609020204030204" pitchFamily="49" charset="0"/>
              </a:rPr>
              <a:t>A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G</a:t>
            </a:r>
            <a:r>
              <a:rPr lang="en-US" sz="2400" b="1" dirty="0">
                <a:latin typeface="Consolas" panose="020B0609020204030204" pitchFamily="49" charset="0"/>
              </a:rPr>
              <a:t>A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CGC</a:t>
            </a:r>
            <a:r>
              <a:rPr lang="en-US" sz="2400" b="1" dirty="0">
                <a:latin typeface="Consolas" panose="020B0609020204030204" pitchFamily="49" charset="0"/>
              </a:rPr>
              <a:t>A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CC</a:t>
            </a:r>
            <a:r>
              <a:rPr lang="en-US" sz="2400" b="1" dirty="0">
                <a:latin typeface="Consolas" panose="020B0609020204030204" pitchFamily="49" charset="0"/>
              </a:rPr>
              <a:t>AA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C</a:t>
            </a:r>
            <a:r>
              <a:rPr lang="en-US" sz="2400" b="1" dirty="0">
                <a:latin typeface="Consolas" panose="020B0609020204030204" pitchFamily="49" charset="0"/>
              </a:rPr>
              <a:t>TT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GG</a:t>
            </a:r>
            <a:r>
              <a:rPr lang="en-US" sz="2400" b="1" dirty="0">
                <a:latin typeface="Consolas" panose="020B0609020204030204" pitchFamily="49" charset="0"/>
              </a:rPr>
              <a:t>A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C</a:t>
            </a:r>
            <a:r>
              <a:rPr lang="en-US" sz="2400" b="1" dirty="0">
                <a:latin typeface="Consolas" panose="020B0609020204030204" pitchFamily="49" charset="0"/>
              </a:rPr>
              <a:t>TA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C</a:t>
            </a:r>
            <a:r>
              <a:rPr lang="en-US" sz="2400" b="1" dirty="0">
                <a:latin typeface="Consolas" panose="020B0609020204030204" pitchFamily="49" charset="0"/>
              </a:rPr>
              <a:t>AA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C</a:t>
            </a:r>
            <a:r>
              <a:rPr lang="en-US" sz="2400" b="1" dirty="0">
                <a:latin typeface="Consolas" panose="020B0609020204030204" pitchFamily="49" charset="0"/>
              </a:rPr>
              <a:t>A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GC</a:t>
            </a:r>
            <a:r>
              <a:rPr lang="en-US" sz="2400" b="1" dirty="0">
                <a:latin typeface="Consolas" panose="020B0609020204030204" pitchFamily="49" charset="0"/>
              </a:rPr>
              <a:t>A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GG</a:t>
            </a:r>
            <a:r>
              <a:rPr lang="en-US" sz="2400" b="1" dirty="0">
                <a:latin typeface="Consolas" panose="020B0609020204030204" pitchFamily="49" charset="0"/>
              </a:rPr>
              <a:t>TT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C</a:t>
            </a:r>
            <a:r>
              <a:rPr lang="en-US" sz="2400" b="1" dirty="0">
                <a:latin typeface="Consolas" panose="020B0609020204030204" pitchFamily="49" charset="0"/>
              </a:rPr>
              <a:t>ATTA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GG</a:t>
            </a:r>
            <a:r>
              <a:rPr lang="en-US" sz="2400" b="1" dirty="0">
                <a:latin typeface="Consolas" panose="020B0609020204030204" pitchFamily="49" charset="0"/>
              </a:rPr>
              <a:t>TT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C</a:t>
            </a:r>
            <a:r>
              <a:rPr lang="en-US" sz="2400" b="1" dirty="0">
                <a:latin typeface="Consolas" panose="020B0609020204030204" pitchFamily="49" charset="0"/>
              </a:rPr>
              <a:t>TAT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GGC</a:t>
            </a:r>
            <a:r>
              <a:rPr lang="en-US" sz="2400" b="1" dirty="0">
                <a:latin typeface="Consolas" panose="020B0609020204030204" pitchFamily="49" charset="0"/>
              </a:rPr>
              <a:t>A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GC</a:t>
            </a:r>
            <a:r>
              <a:rPr lang="en-US" sz="2400" b="1" dirty="0">
                <a:latin typeface="Consolas" panose="020B0609020204030204" pitchFamily="49" charset="0"/>
              </a:rPr>
              <a:t>A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GG</a:t>
            </a:r>
            <a:r>
              <a:rPr lang="en-US" sz="2400" b="1" dirty="0">
                <a:latin typeface="Consolas" panose="020B0609020204030204" pitchFamily="49" charset="0"/>
              </a:rPr>
              <a:t>TA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G</a:t>
            </a:r>
            <a:r>
              <a:rPr lang="en-US" sz="2400" b="1" dirty="0">
                <a:latin typeface="Consolas" panose="020B0609020204030204" pitchFamily="49" charset="0"/>
              </a:rPr>
              <a:t>TA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C</a:t>
            </a:r>
            <a:r>
              <a:rPr lang="en-US" sz="2400" b="1" dirty="0">
                <a:latin typeface="Consolas" panose="020B0609020204030204" pitchFamily="49" charset="0"/>
              </a:rPr>
              <a:t>A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GC</a:t>
            </a:r>
            <a:r>
              <a:rPr lang="en-US" sz="2400" b="1" dirty="0">
                <a:latin typeface="Consolas" panose="020B0609020204030204" pitchFamily="49" charset="0"/>
              </a:rPr>
              <a:t>TAA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C</a:t>
            </a:r>
            <a:r>
              <a:rPr lang="en-US" sz="2400" b="1" dirty="0">
                <a:latin typeface="Consolas" panose="020B0609020204030204" pitchFamily="49" charset="0"/>
              </a:rPr>
              <a:t>TTTA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C</a:t>
            </a:r>
            <a:r>
              <a:rPr lang="en-US" sz="2400" b="1" dirty="0">
                <a:latin typeface="Consolas" panose="020B0609020204030204" pitchFamily="49" charset="0"/>
              </a:rPr>
              <a:t>AATA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GC</a:t>
            </a:r>
            <a:r>
              <a:rPr lang="en-US" sz="2400" b="1" dirty="0">
                <a:latin typeface="Consolas" panose="020B0609020204030204" pitchFamily="49" charset="0"/>
              </a:rPr>
              <a:t>T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GC</a:t>
            </a:r>
            <a:r>
              <a:rPr lang="en-US" sz="2400" b="1" dirty="0">
                <a:latin typeface="Consolas" panose="020B0609020204030204" pitchFamily="49" charset="0"/>
              </a:rPr>
              <a:t>AA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C</a:t>
            </a:r>
            <a:r>
              <a:rPr lang="en-US" sz="2400" b="1" dirty="0">
                <a:latin typeface="Consolas" panose="020B0609020204030204" pitchFamily="49" charset="0"/>
              </a:rPr>
              <a:t>AT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C</a:t>
            </a:r>
            <a:r>
              <a:rPr lang="en-US" sz="2400" b="1" dirty="0">
                <a:latin typeface="Consolas" panose="020B0609020204030204" pitchFamily="49" charset="0"/>
              </a:rPr>
              <a:t>T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G</a:t>
            </a:r>
            <a:r>
              <a:rPr lang="en-US" sz="2400" b="1" dirty="0">
                <a:latin typeface="Consolas" panose="020B0609020204030204" pitchFamily="49" charset="0"/>
              </a:rPr>
              <a:t>ATA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G</a:t>
            </a:r>
            <a:r>
              <a:rPr lang="en-US" sz="2400" b="1" dirty="0">
                <a:latin typeface="Consolas" panose="020B0609020204030204" pitchFamily="49" charset="0"/>
              </a:rPr>
              <a:t>T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GC</a:t>
            </a:r>
            <a:r>
              <a:rPr lang="en-US" sz="2400" b="1" dirty="0">
                <a:latin typeface="Consolas" panose="020B0609020204030204" pitchFamily="49" charset="0"/>
              </a:rPr>
              <a:t>TATAA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C</a:t>
            </a:r>
            <a:r>
              <a:rPr lang="en-US" sz="2400" b="1" dirty="0">
                <a:latin typeface="Consolas" panose="020B0609020204030204" pitchFamily="49" charset="0"/>
              </a:rPr>
              <a:t>TTATT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C</a:t>
            </a:r>
            <a:r>
              <a:rPr lang="en-US" sz="2400" b="1" dirty="0">
                <a:latin typeface="Consolas" panose="020B0609020204030204" pitchFamily="49" charset="0"/>
              </a:rPr>
              <a:t>AATT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GC</a:t>
            </a:r>
            <a:r>
              <a:rPr lang="en-US" sz="2400" b="1" dirty="0">
                <a:latin typeface="Consolas" panose="020B0609020204030204" pitchFamily="49" charset="0"/>
              </a:rPr>
              <a:t>AT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C</a:t>
            </a:r>
            <a:r>
              <a:rPr lang="en-US" sz="2400" b="1" dirty="0">
                <a:latin typeface="Consolas" panose="020B0609020204030204" pitchFamily="49" charset="0"/>
              </a:rPr>
              <a:t>A</a:t>
            </a:r>
          </a:p>
          <a:p>
            <a:endParaRPr lang="en-US" sz="2400" b="1" dirty="0">
              <a:latin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341817" y="2241506"/>
            <a:ext cx="5154858" cy="304698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&gt;Contig 2000</a:t>
            </a:r>
          </a:p>
          <a:p>
            <a:r>
              <a:rPr lang="en-US" sz="2400" b="1" dirty="0">
                <a:latin typeface="Consolas" panose="020B0609020204030204" pitchFamily="49" charset="0"/>
              </a:rPr>
              <a:t>TTATTTAAATAATTAAAAATAAT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G</a:t>
            </a:r>
            <a:r>
              <a:rPr lang="en-US" sz="2400" b="1" dirty="0">
                <a:latin typeface="Consolas" panose="020B0609020204030204" pitchFamily="49" charset="0"/>
              </a:rPr>
              <a:t>AT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GG</a:t>
            </a:r>
            <a:r>
              <a:rPr lang="en-US" sz="2400" b="1" dirty="0">
                <a:latin typeface="Consolas" panose="020B0609020204030204" pitchFamily="49" charset="0"/>
              </a:rPr>
              <a:t>AAATATATA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G</a:t>
            </a:r>
            <a:r>
              <a:rPr lang="en-US" sz="2400" b="1" dirty="0">
                <a:latin typeface="Consolas" panose="020B0609020204030204" pitchFamily="49" charset="0"/>
              </a:rPr>
              <a:t>TAA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G</a:t>
            </a:r>
            <a:r>
              <a:rPr lang="en-US" sz="2400" b="1" dirty="0">
                <a:latin typeface="Consolas" panose="020B0609020204030204" pitchFamily="49" charset="0"/>
              </a:rPr>
              <a:t>AAATTTTATTTAA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G</a:t>
            </a:r>
            <a:r>
              <a:rPr lang="en-US" sz="2400" b="1" dirty="0">
                <a:latin typeface="Consolas" panose="020B0609020204030204" pitchFamily="49" charset="0"/>
              </a:rPr>
              <a:t>AA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CCG</a:t>
            </a:r>
            <a:r>
              <a:rPr lang="en-US" sz="2400" b="1" dirty="0">
                <a:latin typeface="Consolas" panose="020B0609020204030204" pitchFamily="49" charset="0"/>
              </a:rPr>
              <a:t>TTATTTAAATTATTTAA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G</a:t>
            </a:r>
            <a:r>
              <a:rPr lang="en-US" sz="2400" b="1" dirty="0">
                <a:latin typeface="Consolas" panose="020B0609020204030204" pitchFamily="49" charset="0"/>
              </a:rPr>
              <a:t>TTATTTAA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GC</a:t>
            </a:r>
            <a:r>
              <a:rPr lang="en-US" sz="2400" b="1" dirty="0">
                <a:latin typeface="Consolas" panose="020B0609020204030204" pitchFamily="49" charset="0"/>
              </a:rPr>
              <a:t>AA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GG</a:t>
            </a:r>
            <a:r>
              <a:rPr lang="en-US" sz="2400" b="1" dirty="0">
                <a:latin typeface="Consolas" panose="020B0609020204030204" pitchFamily="49" charset="0"/>
              </a:rPr>
              <a:t>TT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C</a:t>
            </a:r>
            <a:r>
              <a:rPr lang="en-US" sz="2400" b="1" dirty="0">
                <a:latin typeface="Consolas" panose="020B0609020204030204" pitchFamily="49" charset="0"/>
              </a:rPr>
              <a:t>TAT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GGC</a:t>
            </a:r>
            <a:r>
              <a:rPr lang="en-US" sz="2400" b="1" dirty="0">
                <a:latin typeface="Consolas" panose="020B0609020204030204" pitchFamily="49" charset="0"/>
              </a:rPr>
              <a:t>A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GC</a:t>
            </a:r>
            <a:r>
              <a:rPr lang="en-US" sz="2400" b="1" dirty="0">
                <a:latin typeface="Consolas" panose="020B0609020204030204" pitchFamily="49" charset="0"/>
              </a:rPr>
              <a:t>A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GG</a:t>
            </a:r>
            <a:r>
              <a:rPr lang="en-US" sz="2400" b="1" dirty="0">
                <a:latin typeface="Consolas" panose="020B0609020204030204" pitchFamily="49" charset="0"/>
              </a:rPr>
              <a:t>TA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G</a:t>
            </a:r>
            <a:r>
              <a:rPr lang="en-US" sz="2400" b="1" dirty="0">
                <a:latin typeface="Consolas" panose="020B0609020204030204" pitchFamily="49" charset="0"/>
              </a:rPr>
              <a:t>TATATATAACTTTA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C</a:t>
            </a:r>
            <a:r>
              <a:rPr lang="en-US" sz="2400" b="1" dirty="0">
                <a:latin typeface="Consolas" panose="020B0609020204030204" pitchFamily="49" charset="0"/>
              </a:rPr>
              <a:t>AATA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G</a:t>
            </a:r>
            <a:r>
              <a:rPr lang="en-US" sz="2400" b="1" dirty="0">
                <a:latin typeface="Consolas" panose="020B0609020204030204" pitchFamily="49" charset="0"/>
              </a:rPr>
              <a:t>TTATTTAAG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C</a:t>
            </a:r>
            <a:r>
              <a:rPr lang="en-US" sz="2400" b="1" dirty="0">
                <a:latin typeface="Consolas" panose="020B0609020204030204" pitchFamily="49" charset="0"/>
              </a:rPr>
              <a:t>T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GC</a:t>
            </a:r>
            <a:r>
              <a:rPr lang="en-US" sz="2400" b="1" dirty="0">
                <a:latin typeface="Consolas" panose="020B0609020204030204" pitchFamily="49" charset="0"/>
              </a:rPr>
              <a:t>AA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C</a:t>
            </a:r>
            <a:r>
              <a:rPr lang="en-US" sz="2400" b="1" dirty="0">
                <a:latin typeface="Consolas" panose="020B0609020204030204" pitchFamily="49" charset="0"/>
              </a:rPr>
              <a:t>AAA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C</a:t>
            </a:r>
            <a:r>
              <a:rPr lang="en-US" sz="2400" b="1" dirty="0">
                <a:latin typeface="Consolas" panose="020B0609020204030204" pitchFamily="49" charset="0"/>
              </a:rPr>
              <a:t>TTATT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C</a:t>
            </a:r>
            <a:r>
              <a:rPr lang="en-US" sz="2400" b="1" dirty="0">
                <a:latin typeface="Consolas" panose="020B0609020204030204" pitchFamily="49" charset="0"/>
              </a:rPr>
              <a:t>AATT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GC</a:t>
            </a:r>
            <a:r>
              <a:rPr lang="en-US" sz="2400" b="1" dirty="0">
                <a:latin typeface="Consolas" panose="020B0609020204030204" pitchFamily="49" charset="0"/>
              </a:rPr>
              <a:t>AT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C</a:t>
            </a:r>
            <a:r>
              <a:rPr lang="en-US" sz="2400" b="1" dirty="0">
                <a:latin typeface="Consolas" panose="020B0609020204030204" pitchFamily="49" charset="0"/>
              </a:rPr>
              <a:t>ATTATTTAA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G</a:t>
            </a:r>
            <a:r>
              <a:rPr lang="en-US" sz="2400" b="1" dirty="0">
                <a:latin typeface="Consolas" panose="020B0609020204030204" pitchFamily="49" charset="0"/>
              </a:rPr>
              <a:t>TTATTTAA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G</a:t>
            </a:r>
            <a:r>
              <a:rPr lang="en-US" sz="2400" b="1" dirty="0">
                <a:latin typeface="Consolas" panose="020B0609020204030204" pitchFamily="49" charset="0"/>
              </a:rPr>
              <a:t>TTATTTAAATA</a:t>
            </a:r>
            <a:endParaRPr lang="en-US" sz="2400" b="1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C554EF-9DC2-45A6-94FB-9926C7569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965" y="6238004"/>
            <a:ext cx="1748084" cy="58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56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667492" y="5158854"/>
            <a:ext cx="8827636" cy="10781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28223" y="1355064"/>
            <a:ext cx="10515600" cy="1341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Tetranucleotide frequency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bacterial species have a unique 4-mer profile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500188" y="2458988"/>
            <a:ext cx="86153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</a:rPr>
              <a:t>CTACAGATGGTACATATTATTTAAGAATTGGTACATATTAT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751857" y="3554153"/>
            <a:ext cx="915635" cy="492443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2600" b="1" dirty="0">
                <a:latin typeface="Consolas" panose="020B0609020204030204" pitchFamily="49" charset="0"/>
              </a:rPr>
              <a:t>CTAC</a:t>
            </a:r>
            <a:endParaRPr lang="en-US" sz="2600" dirty="0"/>
          </a:p>
        </p:txBody>
      </p:sp>
      <p:sp>
        <p:nvSpPr>
          <p:cNvPr id="10" name="Rectangle 9"/>
          <p:cNvSpPr/>
          <p:nvPr/>
        </p:nvSpPr>
        <p:spPr>
          <a:xfrm>
            <a:off x="1806442" y="3565159"/>
            <a:ext cx="915635" cy="492443"/>
          </a:xfrm>
          <a:prstGeom prst="rect">
            <a:avLst/>
          </a:prstGeom>
          <a:ln w="28575">
            <a:solidFill>
              <a:srgbClr val="002060"/>
            </a:solidFill>
          </a:ln>
        </p:spPr>
        <p:txBody>
          <a:bodyPr wrap="none">
            <a:spAutoFit/>
          </a:bodyPr>
          <a:lstStyle/>
          <a:p>
            <a:r>
              <a:rPr lang="en-US" sz="2600" b="1" dirty="0">
                <a:latin typeface="Consolas" panose="020B0609020204030204" pitchFamily="49" charset="0"/>
              </a:rPr>
              <a:t>TACA</a:t>
            </a:r>
            <a:endParaRPr lang="en-US" sz="2600" dirty="0"/>
          </a:p>
        </p:txBody>
      </p:sp>
      <p:sp>
        <p:nvSpPr>
          <p:cNvPr id="11" name="Rectangle 10"/>
          <p:cNvSpPr/>
          <p:nvPr/>
        </p:nvSpPr>
        <p:spPr>
          <a:xfrm>
            <a:off x="2861027" y="3565159"/>
            <a:ext cx="915635" cy="492443"/>
          </a:xfrm>
          <a:prstGeom prst="rect">
            <a:avLst/>
          </a:prstGeom>
          <a:ln w="28575">
            <a:solidFill>
              <a:srgbClr val="FFFF00"/>
            </a:solidFill>
          </a:ln>
        </p:spPr>
        <p:txBody>
          <a:bodyPr wrap="none">
            <a:spAutoFit/>
          </a:bodyPr>
          <a:lstStyle/>
          <a:p>
            <a:r>
              <a:rPr lang="en-US" sz="2600" b="1" dirty="0">
                <a:latin typeface="Consolas" panose="020B0609020204030204" pitchFamily="49" charset="0"/>
              </a:rPr>
              <a:t>ACAG</a:t>
            </a:r>
            <a:endParaRPr lang="en-US" sz="2600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904109" y="2909775"/>
            <a:ext cx="735724" cy="6236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52610" y="4323595"/>
          <a:ext cx="8262940" cy="2269686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447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3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0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04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04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04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80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8281">
                <a:tc>
                  <a:txBody>
                    <a:bodyPr/>
                    <a:lstStyle/>
                    <a:p>
                      <a:r>
                        <a:rPr lang="en-US" dirty="0"/>
                        <a:t>Contig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AAAA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AAAT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AAAG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AAAC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281">
                <a:tc>
                  <a:txBody>
                    <a:bodyPr/>
                    <a:lstStyle/>
                    <a:p>
                      <a:r>
                        <a:rPr lang="en-US" dirty="0"/>
                        <a:t>Contig_1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281">
                <a:tc>
                  <a:txBody>
                    <a:bodyPr/>
                    <a:lstStyle/>
                    <a:p>
                      <a:r>
                        <a:rPr lang="en-US" dirty="0"/>
                        <a:t>Contig_2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281">
                <a:tc>
                  <a:txBody>
                    <a:bodyPr/>
                    <a:lstStyle/>
                    <a:p>
                      <a:r>
                        <a:rPr lang="en-US" dirty="0"/>
                        <a:t>Contig_3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8281">
                <a:tc>
                  <a:txBody>
                    <a:bodyPr/>
                    <a:lstStyle/>
                    <a:p>
                      <a:r>
                        <a:rPr lang="en-US" dirty="0"/>
                        <a:t>Contig_4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281">
                <a:tc>
                  <a:txBody>
                    <a:bodyPr/>
                    <a:lstStyle/>
                    <a:p>
                      <a:r>
                        <a:rPr lang="en-US" dirty="0"/>
                        <a:t>Contig_5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513836" y="2490681"/>
            <a:ext cx="901818" cy="4190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770436" y="2481430"/>
            <a:ext cx="808991" cy="41909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996290" y="2481430"/>
            <a:ext cx="808991" cy="41909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998794" y="3848669"/>
            <a:ext cx="423080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EBC6BEF4-7141-4727-AAB7-207FB65C2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0668" y="6237027"/>
            <a:ext cx="1748084" cy="583823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30A42481-500A-47F2-A56B-659AA86B1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980" y="981639"/>
            <a:ext cx="10515600" cy="620713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Genome signatures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86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8" grpId="0" animBg="1"/>
      <p:bldP spid="10" grpId="0" animBg="1"/>
      <p:bldP spid="11" grpId="0" animBg="1"/>
      <p:bldP spid="2" grpId="0" animBg="1"/>
      <p:bldP spid="12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954844" y="1285203"/>
            <a:ext cx="10515600" cy="1341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Contig coverage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contigs containing a bacterial genome will have a similar abundance of reads 	were incorporated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233289" y="2357438"/>
          <a:ext cx="11958711" cy="40606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1066799" y="5186362"/>
            <a:ext cx="7257144" cy="369332"/>
            <a:chOff x="1066799" y="5186362"/>
            <a:chExt cx="7257144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1066799" y="5186362"/>
              <a:ext cx="322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419349" y="5186362"/>
              <a:ext cx="322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14763" y="5186362"/>
              <a:ext cx="322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3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10177" y="5186362"/>
              <a:ext cx="322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4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605591" y="5186362"/>
              <a:ext cx="322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5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01005" y="5186362"/>
              <a:ext cx="322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6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858253" y="2567493"/>
            <a:ext cx="286702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contig 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858253" y="3145810"/>
            <a:ext cx="286702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contig 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858253" y="3638009"/>
            <a:ext cx="286702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contig 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858252" y="4202051"/>
            <a:ext cx="302894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contig 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858253" y="4846059"/>
            <a:ext cx="286702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contig 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858253" y="5386840"/>
            <a:ext cx="286702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contig 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858253" y="5927621"/>
            <a:ext cx="302894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contig 7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5C1DAA4-1C40-414E-8CCA-8785577CF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725" y="6226623"/>
            <a:ext cx="1748084" cy="583823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CDCD7577-793E-48D7-B4EC-09DC5AB27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980" y="981639"/>
            <a:ext cx="10515600" cy="620713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Genome signatures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640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E0299-8C6F-40F7-9B8A-6F5F1DA67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399" y="756424"/>
            <a:ext cx="9480551" cy="1143000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metagenomes?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07B2F4-BE2B-4900-B80F-490CC27B1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458" y="6396398"/>
            <a:ext cx="6604000" cy="30480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ＭＳ Ｐゴシック"/>
              </a:rPr>
              <a:t>National Center for Genome Analysis Support - ncgas.org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cs typeface="ＭＳ Ｐゴシック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10838F28-765F-4CF6-A625-F9535E95E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631" y="1724965"/>
            <a:ext cx="105156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Metagenomics involves sequencing all the microbial genetic material present within an environmental sample.</a:t>
            </a:r>
          </a:p>
        </p:txBody>
      </p:sp>
      <p:sp>
        <p:nvSpPr>
          <p:cNvPr id="8" name="AutoShape 6" descr="data:image/jpeg;base64,/9j/4AAQSkZJRgABAQAAAQABAAD/2wCEAAkGBxMTEhUTExMWFhUWGBoaGRgYFx8gIBkgIB0aIB8fHh4dHSggHRslHxkaITUhJSkrLi4uGiAzODMtNygtLisBCgoKDg0OGxAQGzImICUvLy8yLS81LS0wLTctLTctKy0tMi0tLS0tLS01Ly0tLy8tLS0tLS0tLy0tLS0vLy0tLf/AABEIAMIBAwMBIgACEQEDEQH/xAAcAAACAgMBAQAAAAAAAAAAAAAFBgMEAAIHAQj/xABAEAACAQMDAgQEBAQFAwIHAQABAhEDEiEABDEFQRMiUWEGMnGBI0KRoRRSscEHFWLR8DNy4YLxNHOSorLC0iT/xAAaAQADAQEBAQAAAAAAAAAAAAABAgMEAAUG/8QANxEAAQMCAwUHAwIFBQAAAAAAAQACEQMhEjHwBEFRYYETcZGhsdHhIsHxMjMUI0JSwgVicoKy/9oADAMBAAIRAxEAPwBORfUamVdTgrGY7/tx31LSUMDGvoWr5J71ElPUgp6wUz9PbU1OjOrNUXHeoyIGsU6utQEa9HT2I8oJ+mnUu0CqXDUoUfTVpukPIAhvvx+uvNvsy5gccTrgQlL2wqt2tJOje46SirPijHPlx6YMyf01TpbRZ5J5mAf+e+gHtQa8EIfOvVI1M+2M6jsgxp2uVFodeHVxkAHEj1/4dRMp9P002IJQ6VXOvI1IEPMawroynlRka01OKZ9P01q1MxMH9NcSEQVEBrI1YTaMRMGPodWqPTiYgi4mLf76GMLi4BCzrUjVirTjXtHaO4JUSBokpg4KpGvHOrtLYsxiI+utKmya4rGR6HQsU2MSqWvDqd9uwmQcEKfYkwAfSda1NuysUYQwIUz2JEj9tDGJiVQKAjXhGrLbYzEjHJ7ahYaayIKhI1Gy6nK60YaUhUBVV11A66uONQOukIV2uVW3WamK680kKuJM9XZ1yJyoHfH9P7asUWk5cFhiOM+36HVVN5VCHAbmRd5hPfHprNvuabcKxJ9pOfpHfXntcRksjqci6kNRWwQQRMn39h66m2m3BIJcjjNuPfPqNbbXZFxMRHIPfnIn/mNEqXS3gMsEwYB7SI7fXVhVjeolloVfbupYAsbQcn/kY/8AOrm73QwFfA9Bkx/7ardT6dVoLeCGWBJH5eO3HPf66iW5gGK9gQZCx7hcE/XMxodrIncpnZlHVqkm4hjPr3j6R/fVna1akAhWsJi5R+w9NYNktoOSMnzNgdyOOfvqxT6mwSBAgQIM4x9p/TTdq0JTSc6wCtp05cXc5JmRIzHtqn1KuQbQLRAx9v6Z1g6hULYVmjkASIj1Gf8Ak60odVCsbGtnMvkAHBHPzfWIzgaR1WdyanszgbmVTRajEBUYg97Sceo1cpbQgG5ArRIk5Opqm/qgGxyRbKgSC2I47do741709WY0b3g1KqIwkmPN55nMwCPvqrHyCQMuaLqLihVbdLEMokf39I9NT7NqYW4qc8ZMf19xq31TbU/D3m5tkUdz4VNBABAKLH6knvGpaexBZqSq1yHzKYhTzGOcR+3GkpVg8TcfiVR2zgWPkqI8O6Qp4kxP+/Oq1fdAYCjv2+nJ9ef10VehUTLMEBgC3IzP7e2odyKdNiRTVnXucCfYAmD/AMgaltG1NptxOJhUpbKCYbcoaN/gKVCkHhRH699EVpVGp+VbCOLzAgnn15nnVbb7hy5qugWFaCEzcR5ST/v7xqV90jgtLU8iCJOM3BRPIM/qdI3aMYmD1+EztmDTHoiH8E4piLWiDCm48Se47ngeuhlHrCq9xa4iYXsZmZHt9dV6NV6dYKsy0QTgMP5s4AInGo9zt6CVPNksS13KCeIAyeD/ALY04nel7JuSzcdSuYAKozzaP3/21tQ3lT8ouERImBn2wNB9ztqgl5/LmcRPYep0Ro7Wox8OiQVjLHCjAJJMxPbTlxR7FsIh0bq60z5VySLsSft7f+NEOodTNRSxVSR2gT+8RH9h6xoJtdgSwZ3EO1t0kCJyT3wM+mdFfA2bZXcOpUgQwAyMkmQcfftqDntY/ET6/ZBzBEQg+5d3FZUUkPSEwOCpNpxwZb9tRVKdWo5cz5hSJME5Un9OY++jO2KV6ho7doYEwf5lAycgAZjn11U3S1qTCmyVAOGJmGOYzx+h9dahXL5c0X366JGsDba1YKhuqS01UZcES3GP0M8eupttt6aiXR3DZWD2+3J/21m76Q/Ii4gcm3BxBJweefY6vdL3PgW+Yl7YUiIUeg/X20TWJGaLmkBUNxt70BSgywYnuefXJPuB+mhVWmQYIj2OmT+NYtgEsSWe7kt7HBkY9Y741nURTZFV/nOQ9ongYMcgZH21WnVAsVP6gckqMutWo+a04MTEHiJ7DRltsmfDIaQQCxGccwSIzj66HbtwGK3KfLwF4Mccnzcd8EnQqVf7VqpCV4OlMeGWPrrNUalRgSFmBjAPb9de6j2j+KvgKL1t/Ti0ZM8n9vzYA1Z3O9pqIWBEcYk9z6dvbnTd8N9eVqMGkpdBDmFCMDMHj276t7zqm0o06lantULIvAVVDMSIAgGSTA4xnWNwNxBtoISJCQKPVb2CkgCCSY5gHGMyeOf00dq7tg0EwZHb3yD6chZ/rqt8YbCl/EbdVSypXZrlTAERxjmTH76B9SpOlY0pJYLMQZt4zjsZ+2pUqtOpGDO/fYpy2RJyhNa9Tg4bMH6EkkQZ9iMe41tUp1NyyCmpZmPm5MYAuPosGf20jrXdSc8e86LdF+JKtCoGUzBmDx9++rRGYSGlvCeKPwwKVOoK5uB+WJGR6AHMiP00N3nTDRoqaalixJaoZnj5Y457+x0d+H+ueMzsovaQCOAoyZ+kwJPbV/qhrWyAF59D3jn7/wBdSNXc7lyUIcCucrUrg2maa8liOBmT9yNb7bqaUnJtVie8T9+P6dxpo3bkUizUyV7zwO2P6Y0qru0RwPDSJgkiY9YJET++dVxAGAmH1C4Vnc9QvLEZU3SROTMwCOOR9vtor0+g9a16k0/CcMPKSXE8kTPfnudXrqfhI1OigRiSSYBHuIP141H1RqaUwVm8wBYZMSJJnP66ZpFOS3XRLjxQIQTqrFaFWlk37sPIBypdTP6f01Lt6tR6tYoSGqVWk/6baYUZxkg59dXm6hTi1fO3vED6zkYHqZ414dpXcstKnbIMk3QvfB+xxnTCu0ZpsJOSLdO2Ks0m9+YUxkgR6CAPaNUn6IzVXIDCCTkAzIgYzxxn/wA6u0AaaKJLsMswMBiB9Z76r7DfeG7XJUJJEtdjic+w494+usr64kwLKgpnPehw6UZtZLbZmcZ7ERE9hj0yRoX1fpbUkvvBUgn58w1uYPMkg4Aifvpq6tufEpl/wiVggDJGfQRyBP8AXGlqhujuXWllg588C2AWJILZ8o5E8YHbVGPDhO5CHBT/AA2KFRH8Sr4bKPLUYheTwBzHsPQaB7utWeoVpS0GLhmYLANMYEHRvr1GgiNRoUlaIiqzi+Bg+W0ckHg8aXtqSkkmAY7+okftqjSx4kFSeX0yfpUu3VS9tVmhcmQWEjgCJMY+b30R/wAyJ+VY9jAWO4tHMx9tCq+44I41vfI0HMBtuUu3fnkrB3tR6yliLAAoANoA4Jj17z66r1dlUVQ3JYjIzIM9u/A/fnWlDbOVi0yO8HI9dEKW3r0wDBg9jwZH7Eg84OdM9nD8otrwfqWmwptTJZWC85/McDgfWfbRXadWPDKGGQCOCfQjiIn21NsehGsgamTTjFpkie8HBPPIPrpl6D8IUlSay+JUbBEwAPYf30uLDdayaVQWF0idU3kgyIBPFrRj3jBiFPbzTqr0vbK9Xw3tRagaCfyn0m4+w10PqXwJtjAF6Rkm8t/Wfbj00qbv4TZDdSBZRdMxJieAM9seuixgiWOSvdm1wQjqPTqqOKIN4IkMpPrye451A3kJRWF8nhR2Eyw7L3yWPl0yVtmKNgqG9jlUg+WO/Ju+3r31EKtEEMUpfKAA5kviWYzPePt76DtoaDl7LmU3EJSd2ZLItYkZEcRAlpyMd+5ycag6dsyxlvLSHLYk/wC8nTVva+3dVlaVQm4seDnvAIAJj6gfTQTe1ABK2rAhQCMdhyQY98j30RWDxAWmlSzlXkrQIW0AdoBj7znXulx6kGIYx3HB/bWaEc0/ZU+GvBMlCn4SvNQoHAQgRkSc5BgiedWeqIBRplnuValO73gzBj1HfWvVPhXcFiyunhLxc8R+g51bo/D1UBVWtSqyJIzA44bI7xEapQ2kgGYuR5LPWoCRfJU/jLdeLu9nUQ4lsjkcE/tobvdxd1FWPJo5P3OdXepbR0ZTUpP5DgrkZEfX9tQUttNRnscMQF86kQPYHJydI1tEAADKfMJcDo6R5oV0feWUhwxcEKGWQLSQWOMzIx7HRvp/w34hud+SJFNLQJ+0D6Rr2h01FsV6VQqMXJjGJgnvJBz6jTQ/Saiyis5ScMFgzEZB+vIOmqvtLLnnkrNaSbrXZdOoUQy0qjhm59WEkAAmMSGJABOoupV6kirSqFqayI9M4BweCeOeNXN505EXImSMMBgAAQhJukqMCQOdLPXN6GcgMqmmpZQXUhcqFEl4uC5gYzj114lQkvh1z8a7lqZTbFgjOz+IGVVFYlgMZHzcRIPsWJ+2he76RSFXxJPhkixPTBMEtjGBOhD79WMEsxUABmaZ47Dk59/qcQW2e+akzU6nmUtEQYmOANWpE0ziGvlRqUgckydBoURcsZ9Dn1m0qM8cfvqg/QTVaVq3Up+Y8+4+399BP48IYwsSQRBmT/TJGPf0wx9K3fkWrTZvm+UAy0HPaI7+utbHl13LG+ngyVin0NRVR7Utp+zAk/lzMMc+kavHaKZarVhRmJySf6aA7/q8li7uqC4F1HJLL5fNz3yP6nUWy6q5FwLG41IVYiwCJBYzddIg/wAwwMHWOpVLjJXqU9iAbc3TDu9/t18qpcZKg3T/ACmcHtmB3A76pL/DVAiMHiMgHLMScycSpDDHOO2hLtSIEfhuTNr8XRgsCJx5hjEn2g1ahCkA4YeUTMH5QGgfNliTE5knQa47ipvoFuYRXfbKoP8A4ZjkL+HMGTbgYwsMkkmO09tSbYEqEpUgGrGGIyTaSCSewBBH++hFHqZWCoIkAibpMYVATNxyeI754g/03eGrmxwUm1zi+4EeU8EZJ7+pPoxc7DBHh90raUusvNp0Y0QLyCWOVWWAxEXNlmj6DnHfVhNskjwkpDw4XIUH1ImDn6ZHcjUtLdOpILKpC3TMgDiZwQv3Mme2q9XqdeqKhAW2m1tttxc2gzMEMpvB5Go9pUabNhXNC31IVt/hceOtWt4SS1wppMvABEqMATBIj1ydHaNeiASjXWwLQLSfrIlfNc0ew5J0FToNRy1U1CoAAhh/1YAIBtwP6YGNFTXKfL4as0FixuLYgtIgYmIn2jI1OtUdVcMTtdUzKTWCwUR6kWgP+GgHlJBtNscGVMzBAaBj7a3eg60jY8ypYKAQwADAZIMCFVpxzzoXuS1RYeGySwWePNHAgZ4u9PXiv1J1qLVh2FR1RWIY5AOWE54NtoIUzB41NoaHRaPlULQRZVNn1d6GKdWKdoNjSbWaPXGTONS1/ijcAsiv4USSQBEkHHv6/fUFfplN2pm6pTM2sZBUW/LnA+YqIHo2NQ7zaVFcLeSpLCWEFgDAIIIjEC7iJzrWyqIz16e6g6g0ukhGOj/Fu6p1Aak1aUQ0fMoHcYmTzmRnto9/nhcVCEgAKUAIllY8kPEmQROOGjjSv0z4cTw/EcmldaBHMclSDMlse4j/AE6L9UFVqLLeHsDEkkErIAAkLAMXYB5HPGnpbQ0VMOvPwzU6mzHDIUPU+oU6yNVCqxMBairMLPm9BFzRAk4zMTpc3vUFVrSKikHCP/KpHBJ8kxMj+XU+06e0MSaiEFbFZltuL4LLm4cnH951t03oNdT4tSkNyIHhqHUqw5uaSDaBHzDkjGNav1mZy1v194YcAhA6O88wBIBsHmukLyTjEMSffnnVLqVd6bB1eQRzAkEHIOB39QP21F1Y0iwKIVaAHBwAwOYEnHaMRGh7oe851U08LlRp3r1N84xPr/znWawbae37azSFgJkpsQXQVeio8MblqjEAM4Hl5MgA8QZMDgaaumeBSouqlrV/IpN4J9Tg5xj20nfDGz8NaW5qBhcB4cCQYjJNshskwDIzpi2lPcHzpKgx+aYk8mYBiTx39dZar3NlvjujXkiGgqatundVUXDIFpABI+syCI/Xtojt+kAMbRCrm4iCxxk9yPUepx6ahrKyqPO1oF5ZqcSBwpMDmJJHpkZOvPGYsCxPmNpEmCLTg+b/AFAT9fY6g7aADbz1rPgi2nxVneVaVIobCalxBJBntgKIJMRwMSJI1CnVnUyxlUJDMpmATHcCQncyRj115WqU3lmChlQr4hpgnIyFzeItB7YiJnI7eikZuY1VX8NUDEBicBStvMjn2HOdGhXkQdchrf47qIAtGta4Et5awZW8scNgCpIPEmeCOBjjOkvqHwrtWDmnVKsv+sFc8CCvcf6hxxqz1EX1WQvc10d/ICJ7gEQVMzyDqlR6exMlgoJkJcAGIiTnBXA/fVWv3jJE0MRgKPZ/Cvg+as4tI8pGJHqJI7AxiNENj08VWRqXiVFR1SWIhi0jMnJjsvb6ic3W4LXLLGxlDTBDTyZPPp9I1JV645K01YJgWCOAMduBaMD2Glc8kWROw8XItttvtQ4DeGzkkBSIticCByCIAxOpq1VhtbKjKIWFqwTEYIYMJJ79++gVbrbfhvFzJatMmJJnJEe8R9+dG9j1qnVP4wAILKfNkn1A+WMnHEaEmFmqbMW7rJR6n1AeIVVzF5YOpIUkMCoKxB4Y89/bQbqm7WwWKJJLM/JDcQDAIEAkgzN2c6Yus/DhqHxwyqjObhaBABMfIRMrkwMeo1JW+ERToeMDUKCGXAUANw13zYJwBJxrgQE+MEJM2G9a8S0ZHnN0qvpjgd8CZAjTftdnV3Dmkoc0kBYVaieb6yDEYxn66o9K6HTRDuGNQyrNTFoMsLrSSe0gdu+jm36/Xsp1C7BmVg5Klgx4VIPNxI9s/UHnkDJCSbSrO26Ai3MxNVAD5c2qJtXy8H7nEHvnVx92XcYpCfNIAMRMcsAAoYDMzn2171frJMbd2gsuTbABCg5A9SO/qYjS41YKymrHmvvKuIYZtwPyTb6H1xwO1JAgrXSogC4Rbclq4dWkspCrYnmx3NpJKmQYBg4z20Pq75g0LUa4tDeeLrSLoE4bEeuP0g23V1/EamLUpmYVhDNiDkEECJIEc++WbaJd4lChtR4lRXk3DkSA0k/zA9xwNTc7dEoV2tGSjbrZooISmZVgpWp5pMSGDYPbJPr9dBa/WTNNwyWsZQXQqFTBDNbJJIJmeYiedLHXOqOKhpkkMlMAm2SGnzXRx3EDvHOg2464x8IkQqSIgQSYuPHJwP00DQkGQoNJC6Vst2j0kBqIXtBtaqRczERhVJicZIPfjQfrtdWqtRRvEZCEW1YC5DE33x5o4n5ffSdUrowZkQimJckRIJIgXEcCeB215t98aQC/9RAZKsLbWP3zk59sak2gW3GtdFSQU17XqtUW0bpViV4kHsAvuI5iRA9tE6LUyVcki9JGZVVi5FLE9z2OePTSx0zeKR5gB8lMQAbVkXMuYm4qZ5595YFqABB4MXMpm+VWBKXiPyiCf+7JydK5pBsE0Ai6Pp1m6ZQjzMee6n5ixAhD3jJhoHM1F62wc5U+YtJVVpgkGbZkxcQbiATk4gwu9W6zeuarMQ0KhYAlsYyTgA5aYPAEaV99WqCp5gAS0wGBgmOTcQCMDJ+utFOniElZzwTt0dWqVGZwXquVCmoBc7DLBVHlgRMj0Gc6ZtptCKdeRaankyIt7lowDAj299LPQ9g1JvHrVBMQCS8gwQzLAHYRnnJnR7cbs1VFO9XARnWACxDSqi2R5s3c5PE41pFUgwTaZ11j8KbhibEKRui7SqFeqpZEgtUPlm3klgJNxxaCf1yJ+srsyFK0USlZNyhSp5wREREEEf11VWvTo07bgyUBNRmOC+IAk+ZhEADAxyeQXxI9SsC61BUA/KhAChoIGJUn6E951ShUc4gEnh8enU8VGpSEHCukfD1OgdtShlAtAjGIx6azXJtr1t6SimXqSszaRGST/fWazOp7ZP0gQu7Gic9ea6CtXzKD5gqqESPzR53iJAWYERk/XVmvWLgBHVAIWT87PAPkBBhRPJwI9tJvTOt2PRYz+HUdG/7ag8p+xCjXtPrUU1pkm5VelII7OLSCQYLUyc+2tbtkx2Os/jx5ALMzajiu22tfmVa691coStGqAFOWLFi03RECBgE/p76XNt11rjezRA+b37kHkkQBJHfPpW+Kl8FCgKKTllLSWH+k8H7d50mVt0WxrINnDJab89a5L0GfXcWTjv8A4xutUILQxYqQCCRbBF8/y/mEZjI1L03f0Tc1UlyBIVBYVOT5YwQCeMR20i0FLGBzoz06k9NmvBChc+UmQfQjH6nTiiA1XafqARfedTeoWa+21hg/mjsTzERz662r1XqKGdvDJChbhOIEtg4nMD6+s6obVF8Sm1gAPBKyrEgx5ZjBPrEg6t19q7C5fNUDAyCoWRmQMQDPbjRgDPW4rUCdeKnp1yWKGpCKFZuePSDks0/YzokSi3mqyUzaAAMOO4myREe/pOgP8U7o6sGVHqC54n645MSDjHOiDPtK+4W+o/zqs4WQqgmZk+dvLiI99AzOt6qxzY4+Sj3PUlerSGL75DHAicfb+mr22aqIqVmpKktZgG854xgAnk6CdT6sKm4IVEChwVACgCOBxk/11W3XU67PT8RjIPLrgHv6zGkuQICUua1xkrqHwvWRaJqVGCt8xNl2ImRiSCBzxol/ktTeVTNVkoOVJUKCsKCIRvy5JwPWc6Wf8L9yprlapWoIfkHAi6QI9RGfU660m8QWywScBT2gZAPfSwGmVgc290JrdK2VFKcqsJ+EpaTEnj0mTz9dDN58Ho7k+JCBpWmygqSbZLQRjygAYjPM5atzVkNaokHEjuODjQHq7qSoNYq2CFU/v9J+mNY620OmxAA5H0Thg4JT+KulbikQ7OtYOGEnlnPyg3eWAJgcYjuNIW5aK1qUiWtyD5oyLrewME+gxjXRvi7eMduxpsQYJU+pA9/WP31zDfVWZhb5hBJqAQcj+ZoHbj/bVNleajZKpMCCpNtvHBbw7VBY/hEkSY5x2HoffUO639Wmnznz3GQxJDr9DwZHmzMexA3pF67JS8N6dOGyQSECrJI4loE899SttEp3KxsK0yGU5U3OIsBgqxUc5zq+INzCDrpcqu9V5Es7HsJLn6DvjU2x2Shh/EAhScTgRkk9ji0jHcEaLbdkBv8ADYvBikiMPIoPnLA/6MkA9zOotsl0RDs1ItDEAU1XGCTDM0ARH5og8641LQEoCK7BPDBpUk87C95I8NJBtLHhAByGJyAOcGhWpX5cIi+HaGY4cki9gRMtn2iI5GrW0olgzCk5pMOc2llt8SqYIuVRJs4loiNVhRZzkq71bje4tFNAcEHIF8EEAGJgeuswkGTrWs01oRCls9taC1S5J8v5AqhssgDEhsqSCMknnRnb1KSipTapANQBahCssOTZPuVgEiIP1I0n9R3V9GvUeRUchSphRCAAQLDcVIjDD250sPu3YFS7EEgkEnJAgE+4GtNFtvq1b09c1N4JyTX8Qb0U38NTQqqxGaKkEG7KG4XT7Yz+mrG06VTKMj1Ct7oshYJUZkjkMrEjM3QOI0rdMqNeGWpa8zeTwfU8yefWdOdPeixbijutPKGGh2ebVCmIcBROCAPpN3uv9Ntc0mHimJaM1H8N2vKeZGIWAQLZIEAARdHb76H9S3C0fCRZtDAvUUguewCqDKg2m0HJ5PsM2nxEtOk0iK4Kh/KQ5uLXiSvkZYIJM/OdFNru6dKj4lNbKYljaDUdMH8/hFVjBBkDAzjEQDlGdvKNe6JEXU3UOntUVypFG0TWUHyFoOL2MCoBiFUyWMtk6VNl1BKbqwlishUAHIPLcEjU7dQtDGmFpo7J5Gl2TEhpZYycggz9taJSp7ch6yGreWY/KSZ+W7vkn27862M/RGf3GvzkpB2F0owvg1PO2WbJNrHP1AgxxrNT7OsyooXbpbEjzqOcxDCRExnWab+Lr7mzzxZ+akWNJmYQwdWoNQeynVNUMZgCzw5wWMSpBgaqbrrtJFW2m/ixLAkWE9iIho95M6Y9pt9zTL7qu6vcjKFAtgK4VcAAQQGNuIj9LvXNmhI8QBhTcNlBICgBFyD5TEQDEE98aU1XAC/xFvnvTdmzFkuW7rd1K7i4u5M2rcWiTMKDJiTwNVmoNF0ECSAYMSORPqJGPca7htUpbelTqeCxZ/xfEVRdewa5ysXWi4gcar9Xq7cbY0mpJVDKphacWl+Sn+s3TIgydTcYsM5jqqtf4LjNFoOjlLqTNTi5rlECOY7/AH0b658DWMlKh81OnNZ6hIuZz5FAyATkAD0Nx0EqdIr7aqylLrYBZQxUzEQSoxmMxnSF8iAdDXgVRpEyrCslpc3MEAABaCp/ueeffW23pIVva8I2ZLicDBC8nU/UthdQU0tqyQ11RyTLC2RAJwo8xx6j00ruMd40JlVFQFEdwSkGm8qjSobJ4BniI9tU9wwjDS3JI98j7jj7aL/C/wANVN64SlFMKPPUf5RP05Y9gPTXQT0bpezT+GsSvXPz1aqExjMW5SPRc/U6lUqBpAzPBdikrkCDInH101fDtNKxUbgGxIttSXrG4RSQyMkGMnjTJtvg/YVXYh6nbyAARgZBLElSTAjM/rrOj7Dc7XdKUpv4QILQUuAIYJBJ9zgZH1A0orsdIMjXqlIMWTR4e02HnpUAHeLwWLMsx5Y4Q84/SdHeideFamK1qqVYhpHA9AfU8Tj19tInxB8QvRrt5VNUoqo4IIQib8nJaYE+3vrzpPxJTrBkKBYk4clj5CTAMSxsMtHca82aplwJVSG8E1b7ftUuSiSqnJqBpOPyx3uyefX0grlTqK1g6CsKCoApdl8zE8CAQY/bGge6601VUoUCxYmDxjOBjgDJnUD7alUq+DSJJQE1arkybQQwUdufbTMpCLoEpg3nXhTqMtOK1NFGEp+VQBksASI7z3zod1YrularUv8AMB5RIxOIBHJOPT76pb7xhtGamtlOD+GoyBkBmc5c4JiOO+otr1h6ap4L+K7lWKEeY4iAc+UZ/XVmNLRLc0puVlRbS1MX1qJVmppzUD4BkLAwJzAwD6aD7zcoLgwmp4dysrSSzZJqX4BgxCgZiDopv9zUrbeogpEuoliBFhBJ8pkdj/ydJz9WrMahZ58S2/A81sW8DgQMD01pptLrpZR3+IKAvLlDRelRqBPnIRFssZvKoyb85GNYtniu16U6b2rUXbyxKuA0IHWfKyCTnMnjQan1Zw18TUlyXBgm4R2AMROJjPbWlLqhVYVApBcqyEhgWEZOSVAwFxgn10+ArkYd1phS9JAVoqvh1AV8QVCbaqxyQIMkjnvGov8AMqaJCU4bPieI8ggv5FpkeYWgqSQwu8045D7vf1KgAcyBAWZMYAgEnEwMa12+wqVCEpozkgkBQSSByQO8QdMKfFCV51LeX2gTCjPmY3H+aCcH6apalNPXtOizEKBkn/k+2qRC5R06pBBHbVh93UtAvaCxqcn5jHmOYLY+bnXj7RlJDLBEyP7j2jvrWtTgAk44AmSAP6DTAIKZqjO7Eksxyckz6+51K/UKjqiVKrtTQQomYHIH0mMH7aq0VBBYNaRxzJ+kax6YQkew5ifWcHjXBBFNrv6jgUUUeZ1tgGZ4FsYuPBxn200VNvVDrtlpNUeAS2SC2DJZTAiLcE/L20n7VWlSlQfNCgkKR7wTA+s6athR215bc12V6YwKbCCBz5grZ+ke2uBIy6d8qbwJuiRXqCm3+F4x/wAuM/c6zU4+J9l+SvuVXgBqrzj18pz99ZqZa3fHn7IBz+Ca6/Uaxp7i8qaWPI2e3MHMEC7kkc6n6cKVTbmtTrSSxLpM3FJtiRxwcj6aBdT3DIxq+MVUw9OmwMowtkEH5RJYH0jjUHQNzNIOxVS1Q38i7Egg8N7gcHVaTe0luWXtfj+FOq8024onl0TMdxTqVtu6Ay9CoFF0XBYBnuDJ/roRtd1SdtvUgU0KyuJL+G4x2OCQMzwNDP8AMTTNN0YEbfcPaPWnV+b6gEz9tUdluXUWBTatStbAkhapBx9CB+h1VuzuxXNs+e8j/wBDqCsorvjLWh5o5tt81Ss7O/iWEsFEv4jwLAPKvDXEjj5QJk6YaPiZQ/iu1O8qeAxYH5ScKqxkx8ulyhRFNoLkMFdiCsR5WxIbJg8R6ai6P1Gs1XMFqVNhcxEOrAgc85tEjtzrO5rRZp3eNj8dAOC2gkiSNa9U17JjVpDyk1HDKzx8qHysYmLjOJE8/TSv1j4GoVaTjaUyvhvmozkscGQfyxMAH19p1a6b1JhTotK+G71GMHzFERxBHPzXgGeSDzq508NUo1DRIpK5vttkMxVLUSRPzSJn+sFSIJ1v/PVO0Jf6huP4JP4bbUXtZyFaCxqGFmD+Y+v6DEaEUdmztUauTTZWKsD8wIxbGZzrqS7upUSjUBgEKVpAZFMRczNgqJj7DnOgHxB8EUKpk1nFU2sQgEKGLY4JckkwTmF1D9uSM+OaeJscki9V6hYSlDzFvlCm49zOFye3A740wbVdy4pswNcGJXxCpJkMTAPlCrCgdvQdqWz3O36etV6bl6jEKLh5lAmYkQuR3E44GNU+lfFtZ64aqWamfKbRlZgAqO5lRj66i7E8ktFuJ32yVAICPUNiy1HQ0Wt3DqWKm4CmvzCG80kk+hzjjVfqlLbpQelTRaSmXJYXMGMeVbjOABPpOPbTpVMEo5LvuTUilFX/AKaj+cHASJOZwRnW++6k9KmaniCtUdmIqWyotgWoTjEE8CJ74jGQ4GNa+VWxugu829NvCo0C6Fyv5jF5GcgcQJx2HB1JW6QNu1QM0eCuQsqahYHBN0gYnH6aK0OrVGSgiUjUKA1HW7zfNy3FoiMe+tX31A7G2pUAqbioruARIUNwcEyIJj1nWkVDkFMhW63QQf4anfUZJ/EuUAGAT5W7ZhY9AdSdR6JHj1KSr4pBtKqAEUCYYnhmk5Bn66H7Q15pl38KokGlTqEW22QGaODPAjEa12u/3TpUPgU3p3w5LtDvMXLgCBjGONTGOYBGiiQEv7QVzTLSxmt4VqmWY9/qJgYk+acRktsPgdSSQCgpQHDgM6sSMlQIKmYA9p0codZVKFJqop1HTyAFoZWDDIQGWM4mcEd86mBWpU/h6FVjVMVayMGCvwbIMwwEG44JP2HpsLINtassxJS5174ToAqt4UkQHIgFi0CQBNpM9pAjJ158N/ASFXO5EvkKgqAYwLziTyCO3Y54cfiHpA3O5FSohItFlpY2wJlgYUsZAkH76g2m3ctZWADqPOfDgFbiZDCCwkiPU4znSPeQTfhrmiDuQLpXQdvS3VJKKNlQ4rNlqb0yZPpDBipA/MkgAjTm9OmgwioysuFg33G4xBmCxJ9z6aookzVX5SpAMZK5C4mIm5vcDPOs2VI1a4ABAtudzloEqJEZMEQQMkk8amb3RWdO2O3LGvU29IVFc1KjQDLKSVqCckkkmR76V/if4T/iX8ZKqLuCxNQkkAy1qTE2vgQAMyZIgaYNxtDReoPMSsNMEyGu5EjIs4j+bOoNzRcuaYQM0lmWIK2DgE8AtGcfTOqtkGZ1u9UpKUPif4NehQvR7jRH4gCkBkmDUJLH82LfT6aSh0+q6tUWk5QAszKhKgDkkgQAJEntI9ddm3wqszKxUtVNsLMkAZ4NpIlhJGIMa360tSop23mpURaAihltWVBUQMLEgXeowSRqjXiADrV1wcQuGI5UhlJBBkEcgj0OtO+ug/EHwD5i22KLTVGdg5MoFCfMRPmckwLRHfSHUolSQQZHaOD9O2m3SE4cCvKD2kGAfY6ItvQ4RSiqF5K8sTzMyBx2xq38MfDbbwvbVpoUjDTJmeAOwjn3Gn2h8C7NaUNc1QRL354kwoIAHPIPbUjtDWOjQXOA3pFShUqAPahkYJMGBgY+gGvNO1LoO0IEbUEf/Mf/APrWan/G1BYE6/7IYW8EJ32+Fd6VNEHlCC2ctdAaTIk+/tq9S3KAgMhSggbAHzMtvlJOCchpMmNaL0qWpVyCsVPCqKB2BtAEyR5ckwYBHGqOydKhrUgXRUV6iiARyAQ0xdEjODAGqh5Btnc/PnOrnADY8gjO0qmvuwygBXv8sAIVtPmBJIDcCOxj11c6TuZXcGoLfCYEqYFzFYAIP5RM9xnvOptjuqSGoUpo1OjTmmabFR8yA4Lcz5j3Plk51X6Kzpst1WMFHcAglheFFpgEedBgQcSSImNcHjCeGH/KyBbfLf8AZH6e/Wgq1HVAqgLRVnhiSYLRbIJEZP8AfSpu9xSuZgAAVJhTYEJM+UE5WFJxAkDAkElNn0enVenXrOr+SWFW1oqFCQqgflFwwZ4PMGLlPYrua1erUHnRKa2uJQyZAB+VSLD7QQOxnog3zvPp1nl3oWiyFbGvUcujqUsogN5I8haZHa4gj7nV3prVDSfcIxJWm8U+wEqgtMzcVDgR2jTH1fcU6dUCtZaKaeVQtzQFIU+uYPcRpdpKFoeTBrugphWIsW5lDT6FqjKBxH1AC4sUxvt4k/lNhjNE6/WKy7IQj1KjeEWKySt3yCJkseYiBMe+t+mVnpm+s7LuarAKrsIoBu7AE+dgsZg5wMRqzeLGteKVIst3JdwtsKByIINxmMCDof0xKJphw1GrVIk1HXKFuwYklmEwEAAkyY0Jkkoi1igPxj8JU7WrUHuVixJYGARzDcWiYzkmfoOf/wAZVpWgG0iCI9iCP37a6P8A4gdeWjRXaoJDIZYxmPKLSGMKOYEZHedInQPhjc7uonh0qjIzAGpYbFzkluIAk89tMwWEriVPudlXFCnuatMkbh2KVLouzB4EKpJ/b21X2T7tmC0Q8AWDvAkc4wJ12Pq3wgbTSpmmKEoq01yyJ+ZsjEnPPr66ir9Z2exfw9vTBYm0lUzjiJyc9vrrG+qcWEN8VVoskSt1hkVqFYrRqBCzVBJ8YnIV/wCWJ+0YidAfBWqBYGNdyMDhmJxjsI03df8AhB9wDVQFakSyGIAgwMfmxx7jSHU2Fai8iQVzIMRI/rGupdm8nCb8EfqFkc6gS7+EQ77o1AuDCkG3y4wAc9+w1Z31LcFCqUjRp0xUBteZjJAM5YTz76B0Or1UptTtm5rrwfNcODPtqGt1KvUQIWIE9pyT7n1/fVW0jISuMWKOfCVVVKqzVJVr6tq5AAJumfmEnEep7adPh/oi1ag3orVCatyqHIDuqn5pAJ+UBZPqONInQdxXW6nTfwxVt8eo2CFHvzZk499P/Q+oJe7LUD06SCmPLA9ZW+JOGGDwRnVnjfrW/os5zTHtt+qIgNOSoYIHe9gQxMkiBmRH1GgW+6iWZ5J8RjApiGyCBOBBzEe4jkao7rblgtikrUgAhwjZYgESxkDsfQaoVa7pcKrkrTqU1ABKQqgGR2IJJk97WIznUZJVMITEd54ao9WDUqotO5muENJIdQJGfbj76KUd7cWsuUIXDArNqjIgkD28voeRpWp1kaqxuDKgU1EfMea1WlJIURdJHEc3Tq9vKwFcU7ULMhhqRU3QCCWPEASf09tEDWui4jgiG6rgU7lDuf8AqkXBYLK0Bu/BMDtof0SkWVnNyvNoJg2kkugiZMBpJH9idS0t8D4KwTJApsD5WtUXNkesiTwBnQ/qm4qq/ilVp0gwRKzVJXIYllDEFjgiYyTEc6ZtxGtZpTmiFXdmioFNwxUN/wBNJDMLQJHbzEnMDQ3YCpUqqFSHQk1JMrgKT5pInIMD20N6T1FlkGoVoXyi/K9RnGAwBLQCckGc45wYbYCjSFFS4YpnwkkliZLMTACgngniASNGBlrQ9d64heDc04ZAxqGq11vy3dwCAZgckiBAIOuefGHSYrq6sHNdm8qLCgiBAMwTPJ9ZJ5060qlQUmavHkQgIhE2mImAIWTPlb30t7Zq1J/G8EqplUlAty4mBxkRPY+urNMAkeHHWuSZEI10ro/8JTspKr1HXzuDDNMGM/lxxqseoFYW+WXHhuIkz2zMk9u8+mta7VKu5FCkWQNSJDVVIYKBJCDvmONSbzpbmkpq7hGqkgLchAU+1QZkGO3bWEwDBOer6sqZ3K3rPvCSfERP9PiJj21mgG46DvVYqaUkdxU59+dZpxTfFiPBHE1Ed2a1NRJAdGe/PJxIBnzSIBHtoTft1LOWqE1VJa2B4algYEgzgTMf761apUU0nd0e6WsmYkSL8RkiTyNWD1A0NxUc1FZ2ossKuJMGDIE4xxka1uBJ8fS46+SUW1zRbp9Sk2wKUVVHK/iu0wxVjgejlYMj0HHYZS3fiUKCCuA7MqkEEuxNUwJyQqYyBmQM9p/4OqNum3Wky1alUsiMOA3opyoEHmYt7au7mvudtTpbSjQNRSAWhZua4kwckATgzyPbXQMRJ4jra/cNy7FaBzUvS9kUr1SoO5WkrGVVrSxIUBgQAGCzxM8+miTb5ht0ZVqVKNJQpVmUSxOJ7mDaoABMDOlDbdQahXUEVM1TfTclFXOAXxGDBJA4nUGx6uieM7+KHZyaSo3kBJYmfKZ7DgYPPcdEjj8dYOa6L61uTrv+meI3iGwF2pIlEm42yq3ySCqwI83MdgRFnr/Ul8alRK09sKZw9qvhR2K4IDdrhBGkfqnxELKikVl3d1NkYsIQACMQcwfaMemoOm9M3NY02fxDTuDMSwAAws5PoI/TS4QAJ18prlMrb4V6VPa0CxVKpD12HdiTwM22hvKDnM+8lHetk+MzVaV6Um8E2gcKwPacGRNqnEzkj8GbXcIjUlpo6VXfLOFiQCZYCbrDEx7aU/jLpNbp26E1C4bKPJAIBiJEeZRZJERPYHSB2J2Hjl4IxaVW3vQVa2oNwlQu5Wzg4/MJAFuO+cjXV/gpxt9sqVaoPgsQqLxEGBMepJ1zHpu/VylPwqX4aNk8sWyTE/NIiZ47Z10v4O6lfsgPAYFmtZ6omLvqAGAWODxGtbmEUyAbnWs1nmX3yCZKnUjaahVQMEnsBznMk8/vka53tN+276gtRluYZCoABPAuJ7AEmcnA049V6SlamaStUVVflhF0DMYhhkfpoP8AAHQq6vUr1CVRj5UIALcwTiRzx3/TXzjnH6mv/UF6bQIBCaBtxTS1BZJn1gk5OTz/AL6pda6N/E0iGTIgBlAmZg5H1j/06L7rpprH8wjuDHrkR9v01eG0sRFzg+p/vz99U2CkQ4uOSntBkWzXGuvfCIoqjAubi2GMmAe47DQ7/JlZcwIEjtM/8Ea7d1LaLbaTEqVkgEmfc6AbT4Qpo9/jlwJwVX0PJHHOvYYSBcLC8O4rlO46UCADzysc4/aNU6x3NHcCtBqsgJW9SQAQUkARgSR6T766puPhnap5yWglIgmYk/seeO3vozuOkU/BSmVYw4ggCT5rgPdeRn1n30xcYsPFc3muV7XqyRRqNRelc2W8QQ1oMkBi0eczJUDBjUdbqSNTq1KVIvVRyTUDMAp8xWADaYVQTIHMDAGnT41+HhmoNxTFssA7DD4hAIOCZMdz6aQeudU8JvBCutSpSpqSahRHZnm7EApDOPNCwMRGYhhOYj88881UFE6LUaxpitVFRihJFFHDEkoLKhkEkGopMyZBHrrbw2ptVp0lfcstOy4AhtsVnyvHlklV4wQp9Rpa/gDVd3p1aNK17jaSwpxGVYE3C62CcS/prRviPc7Wo1JKqwtRmYpkVSRFzN+YDkT6nRaPLjoa8ExHDem/p1aoKdni0GQUxbSr0nWo4zHmDfKWcwwjtjGlTdBaliPWqBYDFHHnDQQoTJBXJEwNCt/8TValCjQIEUJsqgEOQexbuAIiPTQ6rv3cqztcUAVZJwoJMAzxJJ+50wEDPXDU+3YSm/4V3IZ0Ku3iKjkuwvstBNwEAghVEZMXfbRyh8R1KBqIlda1JwC1VlIgliGPJkH2iSQe0Hmo6q5K2gAqTZAznsf5h9dYnWKgAUQCCCCBkQCDzjOO3Ya7AJk61zQIlN3XOqUKlZ2euVqIqmk60pUxJClABbi0cY+gjVbafFNSq48YXtaFQKCWkwPWSTH7450nD1nVpdyyMrobXUyGHM9vbTvbIMa+FwbGa6Pv9+yI7V9ruBINrsolD/3AeX07T76Fp1mpVp0Nu+5ohCk3upJpkSRMn58AYgex1S3PVHNOpU/inD4BRlAxA4yQf+eo0xdITbqKf8Rt9tfbTApNSk2mJe/iZJ54g5jWKMDbDj9uM+3jCNt6F9R+IXNVz4g5PyiR7EH351mtt7tds7s1OkwQnAWgxGMYKmDx21mtQ7ICC6OWguD2/wBiA9S6bWLtUrIVCqGZWqBWYZkKP5vaJ41V3+0aioLUHQMwZWLS4wCBI49YIB1S3fV69RRSLEpcWCjOT39dZtqdaorksCFi4u0NziCTknTNIaRGvbXFdB3pqp06qbs2bjxGp0wzu7lPDu5WeSTdHlHftzqi+5dN2VXd+HakpUBDBViYHPEcc/fVPqdKjUvq061ZqhiA5EgiLpMyRxEd9Dd3tFCq6MXAiZBgTnmI+2e+iKmWdvvrUpcCMdL+JEo7gPVVtynmDS0XsZlgCO+Off11SoGpuXe3M1QVoiTJYsAqgdwJGfTQopkwO4I+8R9dEtu9tZy16KDBtGQwBgESI7zrpk64ymw2smLp+xoGvU2qBUNXw1DVB/0yuT35NvIOZ9Dpi2HQq1Fqm3JZzTNG2rSDGnBqMCHLABSnpn9M6Wun7xadIN/DeIi1UZq7CCCCJENPF0fWSfaTb/F7K1UQKlNmYgEmJMgOyxDck28f01J87tRHgcxdcAuo7HZU6Tbmq3moqoAuYxeYBC5Lny9yPNM8aX23AR0YUP4qrVBqgVfO1MEG0BmAHyA5YREHtOlmp/C+JtqNJ2akoaruGuYX5JIZOEEAKBnDAzqfahgzbk1YqtfUNEkyqZtWTkswkn2gaxvwtynqM892oCuwSvPiT4WFPcKTuFWpVeoz2jyoYut5kHLCPRftpq+HNnuBVo1alRK9JhbTJfy3RIBDDzNGP7mNLO6FS+lV3xv29OooaxgR8kwAPcAGO92j2y62alOk2z27r4dR6YIYrSpq6wAzEsAfzXKMRBInXp7I5xo3O/iPCNdVkrMAemPp/wAQKGp0DQCVvFcN5gApZpEEmDIYHT3S2X836a5j0nrexV6NEfi1/FBd7ZuqGLiGJmye57ca6ktW5Qw1CvsjDU7RwvrcmpVTGGVJcBj9tauR31DSogeduToX1ndBlZVLDHmNvABzz7A6qxuLuQc/CJReqJEYPGl7c9Yoq9tWrTQ3eU5H/wBXCzBHOJjU3wpWepSeSYDkKe9vqR69o9tI3xz8M16VVdxQ/ECEN4ZBJMZ4zI9tGWtdBHXUpScQBT71DdrTEtmxSwYc/Ly0QBM8d9AW6yKs1QaiIqCKjgKFugGM8x3PEnOuaUviZS9bxFlqkqUqngypwY9iAcESPTTb0b4r2dajWTcVDt8jw1LDCoottJEFgVJiPTGqCmTYX9emipulEetfDO3rKgrVbX+doLFmtwWVBAtJ5NvHHrrjvxr1Clu92W293hWpTpg8m0envz99GPj/AOLBU3S1dtuqr2pANtgpmPyDngkEmDPGl74TZf4lCwnn9SDzpK0UWGxLo+Vak3ERwXqdDr32+YCBJggRzn1AI/b20I3YKnHHB113c7sCFUEk8BRP9MxqnRp0ibqtNfKhNvhgGZ9/XmDrNs/bvbNQAcrytoojcVyncVywAPb21XOn/f8AS6LbdglFQXaVaMqScQebcxAMaGv8HsHjxAVx5iIyfvrRgO5SewtSuqasU9rPY6Y9h8JVqlUU0WSTEj++uy7L/DfYLRVKtK5woLOHYEmOcGI+2lNnYd6zl4zC4HR6W5xEfvphf/D7cmmlSkrvcCYs4gTzPft666jT/wAOdutQPTq1LR+VoM/eBov1Hqf8OoWnSLAYChufTJ9p1xDi6G+f5Uu2Xz1udxUpmyqhJU8OpEGI4I9h+mrm3+KtwlN6NIgU2NwHNmAME5jAxrqVX4jo1rhuaKvTNv4cBwWmAZMDtwY4765F8XU6S7qodutlIkFVmQJHb29u2n7A4S+1kzaoccJCdV+KadECku3rwgAEVWA4HYEgfrr3XOU6lUAi/wDUT++vNRa1gEFg8/dOac717SRaxC0qZV/ZiR2zntqzU2yrSDCsfEg3LGBki0e/JJ99GqnTUpTFQKAh/FSJYluHBjtHp8o1T6d0OrUrGmlIVXckJLWwCJvYTgRBkiBjmRKuB3KrXCFUoU6LGmopszhDeA5F7RPcAKo9vQ/XUJrVPwS4HhoYHobT3HPb0zph6n8JNS2wapuaZqqbEoIwZhJzcR9f351N1LoAp7Ognht41QXGGJaSZVQk8QQJA5nR/Tnx9zN90e3BdMpQ8Qi4i3J4jj3HpqxREOGpsVZTeGaCZXK9omR9NG9l8F7ypVtO3NIWliahtUAepgxPvznXS+n/AAdshQpU3RalUpLuxOLokKAQBA9B2B0lXaBTYHC/drkjAJhcq6xPhhgzWv5peTeW+YqQOxBEMZzMmTqttzQA5dKqHB5DyfSPLaPrM66VV+Cul7Via9epXb+QQoUfYEkxjJ/TTJ1Lb7bb7QJtqYfx1sp01pqZMZkhbnbuZJOTqTtpbgxMFsuGvRENMwVxyhRVRefxKV5HiLKl8CBnMfbudE951twgAZTfazCZbHZvSCJjVXq3QK9KlSrssUqpims5LZElYwGtx/7au9e+E9xTR28Sm9rFVC/nUKzOwJgALHfJ/qYa+Na8k+KFVq/FZZHpQtrqUkjKgxwB3wJ57+ujHw98TbhGo0GptUommAKQViG5NwVSLjkiDgkkngaTKnTq1JwtSg6taGtKGSCtwJHI8ufbvEHVzplVqdLxEqOrXAYiACeQSdehs+Fohsevss1S9yuob3ZJUbbkbPwZqs5EBWKkrcTm4QSBmPbmB124DjXzzSoXPTZn3SU2JHiOZeo2ZhpKxiYzGfrru1Hcyq24JUZaf3MaZ7AAMOXl5EqbHQ4zryXtSg7sZJAjH30IpbaoyuINzPkHhRP1z/fVjedbpbeTVcXEcL3jssx69/XUPw51Y1qTNCSHItUj8MADDH8p9vfTEODZOSkQ1xV7ppNNW8RhyTAwABx+0aF72m9WojhgEDrC3GTHOMYiP31a61WvUKKdwMXG8IFHcmeY547aH9V3IehNCCAzM0kG4KJx6CYz2I0mQQjduCTv8Rfg1Kl24V6VMrgic1JBMn0btj01y5unsHFOJLGABJkzGIEnjgaeanXzUpBoiqymVYAB8kQIgZzn21L/AAdCqz1tu0ug/OTaICZLAgyCWM9rR9NRIj9M+WvVVa4ixXPNz04pN4YZgSpBn1II4/fRf4V6VXLK/hEU8+dgYmO3c/UY0R+LqiVnoU6MvuCFvZGDLUxGCDGI5GIkzpq2u8bb06dGplyBbGYUe4wO/wChE6D2Ew3KRfl7LTSucRylR0Ni7IzF2FTtaBFuIJPefb/fWm9Taq4uYsRzLSCTxP09vvq7u+oSqEOuR5lngCc89hnQqnQojxGBBZiYLlTA9hEZPfnjWnAd4nyW4OCkZxU8NwAaQkWdhHfjgRPOpd70XxKqVA6pTAmG5a0nIA/KR3+2gfS/Feky0kNqMbh3Ek4g+g7Roz1mtVrN+GoNNWVJyPD7EHjnJ+2gXNv9vQItEgEo30bry0nZFQKWCwwH9MQMevMabNr12aYd0M5uAGcRkexBn9dc2/z9fGFKldaAV/7iMzP21ao7upSEMVa/IzmB9s8nXQAbjXwoP2em46uuhnc3E/KAT5SDHPGhvWaNIgi4msCPMcxPoDg4Mf30vp8UUoh2goAY4n2kf8xpi6JQoVb6isXgkEZkH0550rjgMxn4dV59XZsBsbJN3nwkHqyM07QSWe2YkNEDvgTE50u/FfRIFNkoKUaAwpi5riMZziBgcznXZqmwUgQqj7c+v+/11TPTQpCoFUZx9fTtzmYnSkYedvD54rO1xBXz1u/huqHMUqoHoVMjH01mvofcdLYsT4lReMDgY+ms07WWFx4FN/EFca/wuUPV3N4utpFluzafUTwfcad+kCRQJ5LLPvLGZ/Qa91msW02JI5ehWxn7niue/wCJYs39Szy/hqfLjJJk476D9Q3Ll1YuxZVS03GVgJEHtHtrNZqv+mEmjTP+5qeqPq6FPHQ93Ubpe5ZnZmFQAEsSQCKc5Prp8oqChkT5U/qNe6zUP9csT/y/xCns27r6rlO5N25M5z3+mupf4cKDtNvImDWif/XrNZrzv6PD7rW9U6dFW2sMoYAGARMQcRPpoFvVH8dt1gW+J8vb5x241ms1Wmf5w7j91I/ocmzr6AIjgAOdrVJYDJ81Hk899coG2QbehCKLqFQtAHmN9QSfUxjWazWnYz9Y6+hS1P0HW9MW7rM1XYozEqaIJUmQTMTHExiddToj/wDzt/3kf/drNZr19vs8xw91hoZLl/WazGs4LE/iOMntOmb/AAvUMdzIBzROc9jrNZrPtBz7lSmEb6lzX/8AV/8AhpT+D6jWcn5457GJH0yce+s1mtFHI64KG864pU+KqYG3JAAMUxgdrJ/rpb2VVhtKoBI8/r/pXWazWTYt2ty01Mim3pNNQ+1IABFIQQOPIda75j4e8E4Hj4+jmNe6zQoftjv9kAf5mua96tlVY/N+GJ7x4bYn01F8Nmd5RB4s4+x1ms09b9t3cr0icOuCcwoV/KLZUkxiT4gzjvoT8QMZ2/uKhPufKJ+sazWajs/3Po5XYZjvHqUDZRdWMZ8IZ75v1WrOfEpZPyf/AK6zWa2f0HvP2Tf1a4lUKTH+JAnBfjXRPgis3i1BcY8QYk+jazWaUZu6fdJV/b8U87g+ZR/pOq+7P4lP7/0Gs1mmH6eh9F478wrN59T+us1ms0BklX//2Q==">
            <a:extLst>
              <a:ext uri="{FF2B5EF4-FFF2-40B4-BE49-F238E27FC236}">
                <a16:creationId xmlns:a16="http://schemas.microsoft.com/office/drawing/2014/main" id="{E3288124-2363-4F91-9684-5B39E83D49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62900" y="3811520"/>
            <a:ext cx="2741613" cy="274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1ED372-AE17-4521-9BB5-B25C847D9C9D}"/>
              </a:ext>
            </a:extLst>
          </p:cNvPr>
          <p:cNvSpPr/>
          <p:nvPr/>
        </p:nvSpPr>
        <p:spPr>
          <a:xfrm>
            <a:off x="4007675" y="3994083"/>
            <a:ext cx="365125" cy="293687"/>
          </a:xfrm>
          <a:prstGeom prst="ellips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6000" dirty="0" err="1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B43CDF1-D126-464E-B4B6-CE4D5AC5273E}"/>
              </a:ext>
            </a:extLst>
          </p:cNvPr>
          <p:cNvGrpSpPr/>
          <p:nvPr/>
        </p:nvGrpSpPr>
        <p:grpSpPr>
          <a:xfrm>
            <a:off x="420064" y="2664525"/>
            <a:ext cx="10730337" cy="3327126"/>
            <a:chOff x="471888" y="2725670"/>
            <a:chExt cx="10730337" cy="3327126"/>
          </a:xfrm>
        </p:grpSpPr>
        <p:pic>
          <p:nvPicPr>
            <p:cNvPr id="7" name="Picture 6" descr="https://lh3.googleusercontent.com/8b2edMQ70ikj6EpouaddkEGDl7BaE4H1rAlKOaT2K8lR90Bp2yotBrkanMVlYT7l9KUnHSDF1A2G5Se20jPdbIvHecdVsY8hWeFl2jld92Gsz6GTjk9DCxaB4zJOarHz0ObsLYZvfahbn4agj_WeFcoVSdlW2LtkU4-TPb-DCIC9LcrzOvlUuSHjzmt9No-UMAO3MX0g_5XOXZ1thYU4x2E6qMHrdC2vIUc6od2P2bub8eBkXQfDBVdORJkhO5_gW8MRHYD8eIQ2n4oCxlC0U9SmYVscfqUl1a7DB5xBN4jj_DiW5GjUiinrOtesmLTGEiSOM9EBOA5eSpk2cr8dGZgGpwWwG89JBNjinsKxZBDot1ZQQxD59GOLPV2vJ3HOJyq8bOYxI3QZo_6DPm3dHmHNesT6QGiY4DQq3OkfMn_BDWU8sRrAaJfAtLEvTrbZHFO6DLkQ7FJeUpDmjuEsCiAuP6atI2sgFP10F_E-747axTfrf2-VNn_MFXWufnCJmTiYWlUAH8E26z6Y1iKy_3gB4-E0Fey77WZ6m-RB7Cg9RJny7_DZdjF2AbvAqb5d6weO=w1065-h599-no">
              <a:extLst>
                <a:ext uri="{FF2B5EF4-FFF2-40B4-BE49-F238E27FC236}">
                  <a16:creationId xmlns:a16="http://schemas.microsoft.com/office/drawing/2014/main" id="{CABF3C8C-873E-492B-9ACF-9D40E4E80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888" y="2862754"/>
              <a:ext cx="2189107" cy="1230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 descr="http://www.picture-newsletter.com/corals/coral-22.jpg">
              <a:extLst>
                <a:ext uri="{FF2B5EF4-FFF2-40B4-BE49-F238E27FC236}">
                  <a16:creationId xmlns:a16="http://schemas.microsoft.com/office/drawing/2014/main" id="{A91E8D3E-D80C-44FD-A9B7-89B682FC80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375" y="4270847"/>
              <a:ext cx="1726337" cy="1295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0240091-671B-4429-B8B3-360C4C6C65D7}"/>
                </a:ext>
              </a:extLst>
            </p:cNvPr>
            <p:cNvCxnSpPr/>
            <p:nvPr/>
          </p:nvCxnSpPr>
          <p:spPr>
            <a:xfrm flipV="1">
              <a:off x="2628138" y="4205220"/>
              <a:ext cx="776287" cy="127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D38DF18-E011-4F6F-97B1-E25A85C4337B}"/>
                </a:ext>
              </a:extLst>
            </p:cNvPr>
            <p:cNvSpPr/>
            <p:nvPr/>
          </p:nvSpPr>
          <p:spPr>
            <a:xfrm>
              <a:off x="3737800" y="3648008"/>
              <a:ext cx="365125" cy="341312"/>
            </a:xfrm>
            <a:prstGeom prst="ellips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 dirty="0" err="1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1979DAF-56E6-4AE2-9BA2-648FB600CB30}"/>
                </a:ext>
              </a:extLst>
            </p:cNvPr>
            <p:cNvSpPr/>
            <p:nvPr/>
          </p:nvSpPr>
          <p:spPr>
            <a:xfrm>
              <a:off x="3656838" y="4459220"/>
              <a:ext cx="366712" cy="341313"/>
            </a:xfrm>
            <a:prstGeom prst="ellipse">
              <a:avLst/>
            </a:prstGeom>
            <a:ln w="57150"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 dirty="0" err="1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AADA283-BAED-456B-861C-2779322B0CC3}"/>
                </a:ext>
              </a:extLst>
            </p:cNvPr>
            <p:cNvSpPr/>
            <p:nvPr/>
          </p:nvSpPr>
          <p:spPr>
            <a:xfrm>
              <a:off x="4060063" y="4419819"/>
              <a:ext cx="366712" cy="341312"/>
            </a:xfrm>
            <a:prstGeom prst="ellipse">
              <a:avLst/>
            </a:prstGeom>
            <a:ln w="57150"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 dirty="0" err="1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FAF68A3-B849-458E-944D-B97C564B62C4}"/>
                </a:ext>
              </a:extLst>
            </p:cNvPr>
            <p:cNvSpPr/>
            <p:nvPr/>
          </p:nvSpPr>
          <p:spPr>
            <a:xfrm>
              <a:off x="3537775" y="4094095"/>
              <a:ext cx="365125" cy="292100"/>
            </a:xfrm>
            <a:prstGeom prst="ellipse">
              <a:avLst/>
            </a:prstGeom>
            <a:ln w="57150"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 dirty="0" err="1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0B8CE4-98BA-4C1B-B8E6-D0A3F8F6D9E5}"/>
                </a:ext>
              </a:extLst>
            </p:cNvPr>
            <p:cNvSpPr/>
            <p:nvPr/>
          </p:nvSpPr>
          <p:spPr>
            <a:xfrm>
              <a:off x="4363275" y="3767070"/>
              <a:ext cx="323850" cy="323850"/>
            </a:xfrm>
            <a:prstGeom prst="ellips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 dirty="0" err="1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29721AF-001F-4201-9DC6-90CD9F610F58}"/>
                </a:ext>
              </a:extLst>
            </p:cNvPr>
            <p:cNvSpPr/>
            <p:nvPr/>
          </p:nvSpPr>
          <p:spPr>
            <a:xfrm>
              <a:off x="4026725" y="3354320"/>
              <a:ext cx="322263" cy="323850"/>
            </a:xfrm>
            <a:prstGeom prst="ellipse">
              <a:avLst/>
            </a:prstGeom>
            <a:ln w="57150">
              <a:solidFill>
                <a:srgbClr val="FFCC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 dirty="0" err="1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20B89A2-2BA7-4211-9F13-E15B48BEF907}"/>
                </a:ext>
              </a:extLst>
            </p:cNvPr>
            <p:cNvSpPr/>
            <p:nvPr/>
          </p:nvSpPr>
          <p:spPr>
            <a:xfrm>
              <a:off x="4602988" y="4224270"/>
              <a:ext cx="322262" cy="323850"/>
            </a:xfrm>
            <a:prstGeom prst="ellipse">
              <a:avLst/>
            </a:prstGeom>
            <a:ln w="57150">
              <a:solidFill>
                <a:srgbClr val="FFCC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 dirty="0" err="1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A8FD95A-D768-4DC7-B1E4-1BC50F4E9253}"/>
                </a:ext>
              </a:extLst>
            </p:cNvPr>
            <p:cNvSpPr/>
            <p:nvPr/>
          </p:nvSpPr>
          <p:spPr>
            <a:xfrm>
              <a:off x="4363275" y="4598920"/>
              <a:ext cx="323850" cy="323850"/>
            </a:xfrm>
            <a:prstGeom prst="ellipse">
              <a:avLst/>
            </a:prstGeom>
            <a:ln w="57150">
              <a:solidFill>
                <a:srgbClr val="FFCC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 dirty="0" err="1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258763E-F5B8-4CC7-998A-9062779CA077}"/>
                </a:ext>
              </a:extLst>
            </p:cNvPr>
            <p:cNvSpPr/>
            <p:nvPr/>
          </p:nvSpPr>
          <p:spPr>
            <a:xfrm>
              <a:off x="3336163" y="3751195"/>
              <a:ext cx="366712" cy="292100"/>
            </a:xfrm>
            <a:prstGeom prst="ellipse">
              <a:avLst/>
            </a:prstGeom>
            <a:ln w="57150"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 dirty="0" err="1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BD108E2-4DFE-4DAE-815A-CA0F4947FAE3}"/>
                </a:ext>
              </a:extLst>
            </p:cNvPr>
            <p:cNvCxnSpPr/>
            <p:nvPr/>
          </p:nvCxnSpPr>
          <p:spPr>
            <a:xfrm flipV="1">
              <a:off x="5390388" y="4186170"/>
              <a:ext cx="776287" cy="127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5">
              <a:extLst>
                <a:ext uri="{FF2B5EF4-FFF2-40B4-BE49-F238E27FC236}">
                  <a16:creationId xmlns:a16="http://schemas.microsoft.com/office/drawing/2014/main" id="{4DEB3256-0D15-4345-B15E-488172C7C7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6575" y="5652746"/>
              <a:ext cx="24257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r>
                <a:rPr lang="en-US" sz="2000" dirty="0">
                  <a:latin typeface="Cambria" panose="02040503050406030204" pitchFamily="18" charset="0"/>
                  <a:cs typeface="Times New Roman" panose="02020603050405020304" pitchFamily="18" charset="0"/>
                </a:rPr>
                <a:t>Sample collection </a:t>
              </a:r>
            </a:p>
          </p:txBody>
        </p:sp>
        <p:sp>
          <p:nvSpPr>
            <p:cNvPr id="23" name="TextBox 21">
              <a:extLst>
                <a:ext uri="{FF2B5EF4-FFF2-40B4-BE49-F238E27FC236}">
                  <a16:creationId xmlns:a16="http://schemas.microsoft.com/office/drawing/2014/main" id="{5CFDEB39-3719-460F-8D00-36D6C8F918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5458" y="5257732"/>
              <a:ext cx="2230437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r>
                <a:rPr lang="en-US" sz="2000" dirty="0">
                  <a:latin typeface="Cambria" panose="02040503050406030204" pitchFamily="18" charset="0"/>
                  <a:cs typeface="Times New Roman" panose="02020603050405020304" pitchFamily="18" charset="0"/>
                </a:rPr>
                <a:t>DNA Extraction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AED63B9-8279-4E25-AEB4-DEC51C3484DB}"/>
                </a:ext>
              </a:extLst>
            </p:cNvPr>
            <p:cNvCxnSpPr/>
            <p:nvPr/>
          </p:nvCxnSpPr>
          <p:spPr>
            <a:xfrm>
              <a:off x="7500175" y="3633720"/>
              <a:ext cx="773113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6059D7-324B-407F-8D97-D12922703AC5}"/>
                </a:ext>
              </a:extLst>
            </p:cNvPr>
            <p:cNvCxnSpPr/>
            <p:nvPr/>
          </p:nvCxnSpPr>
          <p:spPr>
            <a:xfrm>
              <a:off x="9433750" y="3335270"/>
              <a:ext cx="773113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1BD8EE1-8080-42FD-9CF5-D36CC025602E}"/>
                </a:ext>
              </a:extLst>
            </p:cNvPr>
            <p:cNvCxnSpPr/>
            <p:nvPr/>
          </p:nvCxnSpPr>
          <p:spPr>
            <a:xfrm>
              <a:off x="7098538" y="3792470"/>
              <a:ext cx="77311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4A4F5AB-92D8-401E-BEE8-1B2142D8CBDC}"/>
                </a:ext>
              </a:extLst>
            </p:cNvPr>
            <p:cNvCxnSpPr/>
            <p:nvPr/>
          </p:nvCxnSpPr>
          <p:spPr>
            <a:xfrm>
              <a:off x="7885938" y="3944870"/>
              <a:ext cx="7747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37066A-9899-4571-BB2B-67C2D577EC06}"/>
                </a:ext>
              </a:extLst>
            </p:cNvPr>
            <p:cNvCxnSpPr/>
            <p:nvPr/>
          </p:nvCxnSpPr>
          <p:spPr>
            <a:xfrm>
              <a:off x="9046400" y="3633720"/>
              <a:ext cx="7747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24C1DED-CA9A-441A-98BF-05179FDEBC5B}"/>
                </a:ext>
              </a:extLst>
            </p:cNvPr>
            <p:cNvCxnSpPr/>
            <p:nvPr/>
          </p:nvCxnSpPr>
          <p:spPr>
            <a:xfrm>
              <a:off x="8078025" y="3501958"/>
              <a:ext cx="7747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14520A5-6027-4F84-8124-303C56510942}"/>
                </a:ext>
              </a:extLst>
            </p:cNvPr>
            <p:cNvCxnSpPr/>
            <p:nvPr/>
          </p:nvCxnSpPr>
          <p:spPr>
            <a:xfrm>
              <a:off x="6809613" y="3500370"/>
              <a:ext cx="774700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A2860F4-5B53-4F20-8DB0-DD61372DBC6D}"/>
                </a:ext>
              </a:extLst>
            </p:cNvPr>
            <p:cNvCxnSpPr/>
            <p:nvPr/>
          </p:nvCxnSpPr>
          <p:spPr>
            <a:xfrm>
              <a:off x="8947975" y="3500370"/>
              <a:ext cx="7747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A6021C8-FC7F-4D08-A6A6-6DF98D3F4EF5}"/>
                </a:ext>
              </a:extLst>
            </p:cNvPr>
            <p:cNvCxnSpPr/>
            <p:nvPr/>
          </p:nvCxnSpPr>
          <p:spPr>
            <a:xfrm>
              <a:off x="7373175" y="3355908"/>
              <a:ext cx="773113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1243424-9B42-48D7-A2EA-FDACA372DACA}"/>
                </a:ext>
              </a:extLst>
            </p:cNvPr>
            <p:cNvCxnSpPr/>
            <p:nvPr/>
          </p:nvCxnSpPr>
          <p:spPr>
            <a:xfrm>
              <a:off x="10427525" y="3624195"/>
              <a:ext cx="7747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E5E7A1C-D7E9-4E60-B4F9-0701E61CECA6}"/>
                </a:ext>
              </a:extLst>
            </p:cNvPr>
            <p:cNvCxnSpPr/>
            <p:nvPr/>
          </p:nvCxnSpPr>
          <p:spPr>
            <a:xfrm>
              <a:off x="9143238" y="3792470"/>
              <a:ext cx="773112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E091D86-47FA-4401-ABF3-E26F5E788A49}"/>
                </a:ext>
              </a:extLst>
            </p:cNvPr>
            <p:cNvCxnSpPr/>
            <p:nvPr/>
          </p:nvCxnSpPr>
          <p:spPr>
            <a:xfrm>
              <a:off x="9295638" y="3944870"/>
              <a:ext cx="773112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D6FE0FF-BD8B-4323-BC5E-E4E051123BDD}"/>
                </a:ext>
              </a:extLst>
            </p:cNvPr>
            <p:cNvCxnSpPr/>
            <p:nvPr/>
          </p:nvCxnSpPr>
          <p:spPr>
            <a:xfrm>
              <a:off x="8370125" y="3308283"/>
              <a:ext cx="773113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CE4E6EB-C107-4483-9DCC-8474BC4F7101}"/>
                </a:ext>
              </a:extLst>
            </p:cNvPr>
            <p:cNvCxnSpPr/>
            <p:nvPr/>
          </p:nvCxnSpPr>
          <p:spPr>
            <a:xfrm>
              <a:off x="8273288" y="3792470"/>
              <a:ext cx="773112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8ECC0C2-4FFE-4D72-98D2-A9D98D89E415}"/>
                </a:ext>
              </a:extLst>
            </p:cNvPr>
            <p:cNvCxnSpPr/>
            <p:nvPr/>
          </p:nvCxnSpPr>
          <p:spPr>
            <a:xfrm>
              <a:off x="10081450" y="3500370"/>
              <a:ext cx="773113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F237605-A202-4210-9B69-9576DE8823AD}"/>
                </a:ext>
              </a:extLst>
            </p:cNvPr>
            <p:cNvCxnSpPr/>
            <p:nvPr/>
          </p:nvCxnSpPr>
          <p:spPr>
            <a:xfrm>
              <a:off x="6566725" y="3633720"/>
              <a:ext cx="773113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85F72CA-C093-41B5-812D-C9ADBEA1303E}"/>
                </a:ext>
              </a:extLst>
            </p:cNvPr>
            <p:cNvCxnSpPr/>
            <p:nvPr/>
          </p:nvCxnSpPr>
          <p:spPr>
            <a:xfrm>
              <a:off x="10392600" y="3355908"/>
              <a:ext cx="774700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07E8226-0DB2-4868-A969-071A6FABA609}"/>
                </a:ext>
              </a:extLst>
            </p:cNvPr>
            <p:cNvCxnSpPr/>
            <p:nvPr/>
          </p:nvCxnSpPr>
          <p:spPr>
            <a:xfrm>
              <a:off x="10165588" y="3765483"/>
              <a:ext cx="773112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9E2919C-2FC5-4D74-9475-B0AB4C86AA80}"/>
                </a:ext>
              </a:extLst>
            </p:cNvPr>
            <p:cNvCxnSpPr/>
            <p:nvPr/>
          </p:nvCxnSpPr>
          <p:spPr>
            <a:xfrm>
              <a:off x="10317988" y="3917883"/>
              <a:ext cx="773112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C262971-B337-4DF3-9EF9-900FCE70D51D}"/>
                </a:ext>
              </a:extLst>
            </p:cNvPr>
            <p:cNvCxnSpPr/>
            <p:nvPr/>
          </p:nvCxnSpPr>
          <p:spPr>
            <a:xfrm>
              <a:off x="8647938" y="4098858"/>
              <a:ext cx="774700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2044CF-2165-4593-9929-25D9337ABB69}"/>
                </a:ext>
              </a:extLst>
            </p:cNvPr>
            <p:cNvCxnSpPr/>
            <p:nvPr/>
          </p:nvCxnSpPr>
          <p:spPr>
            <a:xfrm>
              <a:off x="6639750" y="3944870"/>
              <a:ext cx="773113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8FC66EA-69C8-418D-A4F9-5B7C3725DE3B}"/>
                </a:ext>
              </a:extLst>
            </p:cNvPr>
            <p:cNvCxnSpPr/>
            <p:nvPr/>
          </p:nvCxnSpPr>
          <p:spPr>
            <a:xfrm>
              <a:off x="9821100" y="4098858"/>
              <a:ext cx="773113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4">
              <a:extLst>
                <a:ext uri="{FF2B5EF4-FFF2-40B4-BE49-F238E27FC236}">
                  <a16:creationId xmlns:a16="http://schemas.microsoft.com/office/drawing/2014/main" id="{85BA6B5F-FC97-4F73-BBFE-7204BDF866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55663" y="2725670"/>
              <a:ext cx="387985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/>
              <a:r>
                <a:rPr lang="en-US" sz="2000" dirty="0">
                  <a:latin typeface="Cambria" panose="02040503050406030204" pitchFamily="18" charset="0"/>
                  <a:cs typeface="Times New Roman" panose="02020603050405020304" pitchFamily="18" charset="0"/>
                </a:rPr>
                <a:t>Sequencing preparation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92A006D-FE2E-4BC8-AB1E-7CA0BEBDA94D}"/>
                </a:ext>
              </a:extLst>
            </p:cNvPr>
            <p:cNvCxnSpPr/>
            <p:nvPr/>
          </p:nvCxnSpPr>
          <p:spPr>
            <a:xfrm>
              <a:off x="8980759" y="4263958"/>
              <a:ext cx="0" cy="49688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8" name="Picture 47" descr="http://www.massgenomics.org/wp-content/uploads/2010/03/ion-torrent-sequencer-300x235.jpg">
              <a:extLst>
                <a:ext uri="{FF2B5EF4-FFF2-40B4-BE49-F238E27FC236}">
                  <a16:creationId xmlns:a16="http://schemas.microsoft.com/office/drawing/2014/main" id="{53C264C5-E4B5-493E-9806-FE7B7698F7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292" y="4868590"/>
              <a:ext cx="1175646" cy="920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DA6F803-E219-4A9E-A13B-BD4E063400A8}"/>
                </a:ext>
              </a:extLst>
            </p:cNvPr>
            <p:cNvSpPr/>
            <p:nvPr/>
          </p:nvSpPr>
          <p:spPr>
            <a:xfrm>
              <a:off x="3429032" y="3376546"/>
              <a:ext cx="366712" cy="292100"/>
            </a:xfrm>
            <a:prstGeom prst="ellips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 dirty="0" err="1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3C6D2A5-FB9A-4C81-867E-E12035B40678}"/>
                </a:ext>
              </a:extLst>
            </p:cNvPr>
            <p:cNvSpPr/>
            <p:nvPr/>
          </p:nvSpPr>
          <p:spPr>
            <a:xfrm>
              <a:off x="4503769" y="3386439"/>
              <a:ext cx="366712" cy="292100"/>
            </a:xfrm>
            <a:prstGeom prst="ellips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 dirty="0" err="1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D95B9E9-24DF-4176-8168-99F7025B7ABE}"/>
                </a:ext>
              </a:extLst>
            </p:cNvPr>
            <p:cNvSpPr/>
            <p:nvPr/>
          </p:nvSpPr>
          <p:spPr>
            <a:xfrm>
              <a:off x="4744645" y="3796003"/>
              <a:ext cx="366712" cy="292100"/>
            </a:xfrm>
            <a:prstGeom prst="ellips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 dirty="0" err="1"/>
            </a:p>
          </p:txBody>
        </p:sp>
        <p:pic>
          <p:nvPicPr>
            <p:cNvPr id="1026" name="Picture 2" descr="Related image">
              <a:extLst>
                <a:ext uri="{FF2B5EF4-FFF2-40B4-BE49-F238E27FC236}">
                  <a16:creationId xmlns:a16="http://schemas.microsoft.com/office/drawing/2014/main" id="{F8632DBB-2CDE-457F-B5B9-128729E577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4599" y="4922770"/>
              <a:ext cx="1153455" cy="768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Image result for illumina">
              <a:extLst>
                <a:ext uri="{FF2B5EF4-FFF2-40B4-BE49-F238E27FC236}">
                  <a16:creationId xmlns:a16="http://schemas.microsoft.com/office/drawing/2014/main" id="{C1F4190D-0149-4E87-95D6-FA8A4075E3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5046" y="4895460"/>
              <a:ext cx="1765858" cy="953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3DFB95B5-F19E-4C7B-AD31-9B3307DDDD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80" y="6174568"/>
            <a:ext cx="1748084" cy="58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21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0E9E1-B169-4C0E-9D6B-DBF5B1967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953" y="756313"/>
            <a:ext cx="9480551" cy="1143000"/>
          </a:xfrm>
        </p:spPr>
        <p:txBody>
          <a:bodyPr/>
          <a:lstStyle/>
          <a:p>
            <a:pPr algn="ctr"/>
            <a:r>
              <a:rPr lang="en-US" dirty="0" err="1"/>
              <a:t>MetaBat</a:t>
            </a:r>
            <a:r>
              <a:rPr lang="en-US" dirty="0"/>
              <a:t>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7AC0B-8D9C-4EC2-AF0C-9F25CE84F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980" y="1612710"/>
            <a:ext cx="10422846" cy="40386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tetranucleotide frequencies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contig coverage 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Commands</a:t>
            </a:r>
          </a:p>
          <a:p>
            <a:r>
              <a:rPr lang="en-US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export PATH=$PATH:/opt/</a:t>
            </a:r>
            <a:r>
              <a:rPr lang="en-US" sz="24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metabat</a:t>
            </a:r>
            <a:endParaRPr lang="en-US" sz="24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samtools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view -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bS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file.sam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|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samtools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sort -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file_sorted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–o &lt;sorted bam file&gt; 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jgi_summarize_bam_contig_depths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--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outputDepth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&lt;depth.txt&gt; *-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sorted.bam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metabat2 -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assembly.fasta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-a depth.txt -o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bins_dir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/bin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544FEE-ED3B-411F-B531-18558BA65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B0B2B4"/>
                </a:solidFill>
                <a:cs typeface="ＭＳ Ｐゴシック"/>
              </a:rPr>
              <a:t>National Center for Genome Analysis Support - ncgas.org</a:t>
            </a:r>
            <a:endParaRPr lang="en-US" sz="1400" i="1" dirty="0">
              <a:solidFill>
                <a:srgbClr val="000000"/>
              </a:solidFill>
              <a:cs typeface="ＭＳ Ｐゴシック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C9658A-F3F3-4982-A3EF-41785F70A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725" y="6226623"/>
            <a:ext cx="1748084" cy="58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098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79CA4-3E71-452E-AB1A-3D3689CCC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6341" y="851848"/>
            <a:ext cx="9480551" cy="1143000"/>
          </a:xfrm>
        </p:spPr>
        <p:txBody>
          <a:bodyPr/>
          <a:lstStyle/>
          <a:p>
            <a:r>
              <a:rPr lang="en-US" dirty="0"/>
              <a:t>Binning evaluation – </a:t>
            </a:r>
            <a:r>
              <a:rPr lang="en-US" dirty="0" err="1">
                <a:solidFill>
                  <a:schemeClr val="tx1"/>
                </a:solidFill>
              </a:rPr>
              <a:t>CheckM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Diversity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1B4C6-AD35-44B4-A02F-AA3D0AFF3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5628" y="1994848"/>
            <a:ext cx="9480549" cy="4038600"/>
          </a:xfrm>
        </p:spPr>
        <p:txBody>
          <a:bodyPr/>
          <a:lstStyle/>
          <a:p>
            <a:r>
              <a:rPr lang="en-US" dirty="0"/>
              <a:t>Genome completeness</a:t>
            </a:r>
          </a:p>
          <a:p>
            <a:r>
              <a:rPr lang="en-US" dirty="0"/>
              <a:t>GC content 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Richness of the bin extracted – FOCUS  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 err="1"/>
              <a:t>CheckM</a:t>
            </a:r>
            <a:r>
              <a:rPr lang="en-US" dirty="0"/>
              <a:t> commands </a:t>
            </a:r>
          </a:p>
          <a:p>
            <a:pPr marL="0" indent="0">
              <a:buNone/>
            </a:pPr>
            <a:r>
              <a:rPr lang="en-US" dirty="0"/>
              <a:t>https://github.com/Ecogenomics/CheckM/wiki/Genome-Quality-Commands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08135-6D0E-416B-9AF8-6DDD8EB17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B0B2B4"/>
                </a:solidFill>
                <a:cs typeface="ＭＳ Ｐゴシック"/>
              </a:rPr>
              <a:t>National Center for Genome Analysis Support - ncgas.org</a:t>
            </a:r>
            <a:endParaRPr lang="en-US" sz="1400" i="1">
              <a:solidFill>
                <a:srgbClr val="000000"/>
              </a:solidFill>
              <a:cs typeface="ＭＳ Ｐゴシック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EBAFB3-963D-43BB-B86F-D467AF474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725" y="6226623"/>
            <a:ext cx="1748084" cy="58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22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908600" y="237151"/>
            <a:ext cx="10515600" cy="655463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Taxonomic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identification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MetaBat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47" t="53709" r="18783" b="2263"/>
          <a:stretch/>
        </p:blipFill>
        <p:spPr>
          <a:xfrm>
            <a:off x="1129444" y="1801384"/>
            <a:ext cx="4738853" cy="46781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49581" y="6225288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Abundance  (%)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20975" y="3789819"/>
            <a:ext cx="1965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MetaBat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bins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746416" y="2471800"/>
            <a:ext cx="2484438" cy="2872753"/>
            <a:chOff x="8142513" y="1110350"/>
            <a:chExt cx="2484438" cy="2872753"/>
          </a:xfrm>
        </p:grpSpPr>
        <p:grpSp>
          <p:nvGrpSpPr>
            <p:cNvPr id="20" name="Group 19"/>
            <p:cNvGrpSpPr/>
            <p:nvPr/>
          </p:nvGrpSpPr>
          <p:grpSpPr>
            <a:xfrm>
              <a:off x="8142513" y="1110350"/>
              <a:ext cx="2484438" cy="2565744"/>
              <a:chOff x="8142513" y="1110350"/>
              <a:chExt cx="2484438" cy="256574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2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142" t="54872" r="494" b="42582"/>
              <a:stretch/>
            </p:blipFill>
            <p:spPr>
              <a:xfrm>
                <a:off x="8215086" y="1110350"/>
                <a:ext cx="2324534" cy="350203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2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235" t="16906" r="1384" b="80872"/>
              <a:stretch/>
            </p:blipFill>
            <p:spPr>
              <a:xfrm>
                <a:off x="8215085" y="1436736"/>
                <a:ext cx="2324535" cy="305598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2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005" t="43741" r="1614" b="54037"/>
              <a:stretch/>
            </p:blipFill>
            <p:spPr>
              <a:xfrm>
                <a:off x="8200570" y="1786939"/>
                <a:ext cx="2235201" cy="293574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2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235" t="68948" r="1384" b="28830"/>
              <a:stretch/>
            </p:blipFill>
            <p:spPr>
              <a:xfrm>
                <a:off x="8215085" y="2080514"/>
                <a:ext cx="2411866" cy="285316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2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000" t="34831" r="1619" b="62947"/>
              <a:stretch/>
            </p:blipFill>
            <p:spPr>
              <a:xfrm>
                <a:off x="8186056" y="2397592"/>
                <a:ext cx="2339050" cy="307506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2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106" t="41497" r="1513" b="56281"/>
              <a:stretch/>
            </p:blipFill>
            <p:spPr>
              <a:xfrm>
                <a:off x="8212846" y="2738805"/>
                <a:ext cx="2241244" cy="294648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2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303" t="62457" r="1316" b="35321"/>
              <a:stretch/>
            </p:blipFill>
            <p:spPr>
              <a:xfrm>
                <a:off x="8234953" y="3065190"/>
                <a:ext cx="2166434" cy="284813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2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760" t="12619" r="1859" b="85159"/>
              <a:stretch/>
            </p:blipFill>
            <p:spPr>
              <a:xfrm>
                <a:off x="8142513" y="3381740"/>
                <a:ext cx="2239005" cy="294354"/>
              </a:xfrm>
              <a:prstGeom prst="rect">
                <a:avLst/>
              </a:prstGeom>
            </p:spPr>
          </p:pic>
        </p:grp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340" t="28796" r="1279" b="68982"/>
            <a:stretch/>
          </p:blipFill>
          <p:spPr>
            <a:xfrm>
              <a:off x="8212846" y="3698290"/>
              <a:ext cx="2166434" cy="284813"/>
            </a:xfrm>
            <a:prstGeom prst="rect">
              <a:avLst/>
            </a:prstGeom>
          </p:spPr>
        </p:pic>
      </p:grpSp>
      <p:sp>
        <p:nvSpPr>
          <p:cNvPr id="22" name="Rectangle 21"/>
          <p:cNvSpPr/>
          <p:nvPr/>
        </p:nvSpPr>
        <p:spPr>
          <a:xfrm>
            <a:off x="6609778" y="2221880"/>
            <a:ext cx="2830286" cy="33818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526DED-A49B-472D-95E1-B8B4319A564E}"/>
              </a:ext>
            </a:extLst>
          </p:cNvPr>
          <p:cNvSpPr txBox="1"/>
          <p:nvPr/>
        </p:nvSpPr>
        <p:spPr>
          <a:xfrm>
            <a:off x="2349581" y="1092444"/>
            <a:ext cx="679259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>
                <a:solidFill>
                  <a:schemeClr val="accent1"/>
                </a:solidFill>
              </a:rPr>
              <a:t>Identifying novel genomes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329AB1-6B9D-4A08-B87E-7D2054251F4C}"/>
              </a:ext>
            </a:extLst>
          </p:cNvPr>
          <p:cNvSpPr/>
          <p:nvPr/>
        </p:nvSpPr>
        <p:spPr bwMode="auto">
          <a:xfrm>
            <a:off x="1003838" y="2220212"/>
            <a:ext cx="4768869" cy="24992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66D55FC-6D8D-47C6-92CE-3E84A29D85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725" y="6226623"/>
            <a:ext cx="1748084" cy="58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2729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B07AB-A8A2-417A-828B-31B46F95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novel genes/genomes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717FB-15DD-4023-8812-734CFA9CC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0733" y="2092325"/>
            <a:ext cx="9480549" cy="4038600"/>
          </a:xfrm>
        </p:spPr>
        <p:txBody>
          <a:bodyPr/>
          <a:lstStyle/>
          <a:p>
            <a:r>
              <a:rPr lang="en-US" dirty="0"/>
              <a:t>Identify closest neighbor using maker gene analysis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DEFB87-B694-471D-9ED4-7C6C8BE76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B0B2B4"/>
                </a:solidFill>
                <a:cs typeface="ＭＳ Ｐゴシック"/>
              </a:rPr>
              <a:t>National Center for Genome Analysis Support - ncgas.org</a:t>
            </a:r>
            <a:endParaRPr lang="en-US" sz="1400" i="1">
              <a:solidFill>
                <a:srgbClr val="000000"/>
              </a:solidFill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1366244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1AF93-BE18-4F3C-B43D-33A4CB28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564" y="609600"/>
            <a:ext cx="9480551" cy="1143000"/>
          </a:xfrm>
        </p:spPr>
        <p:txBody>
          <a:bodyPr/>
          <a:lstStyle/>
          <a:p>
            <a:pPr algn="ctr"/>
            <a:r>
              <a:rPr lang="en-US" dirty="0"/>
              <a:t>Challenges in Metagenomic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E17B3-35EA-42BC-A5BA-5905AC475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8340" y="1970311"/>
            <a:ext cx="4577697" cy="4038600"/>
          </a:xfrm>
        </p:spPr>
        <p:txBody>
          <a:bodyPr/>
          <a:lstStyle/>
          <a:p>
            <a:r>
              <a:rPr lang="en-US" dirty="0"/>
              <a:t>Database bias </a:t>
            </a:r>
          </a:p>
          <a:p>
            <a:r>
              <a:rPr lang="en-US" dirty="0"/>
              <a:t>Diversity analysis </a:t>
            </a:r>
          </a:p>
          <a:p>
            <a:r>
              <a:rPr lang="en-US" dirty="0"/>
              <a:t>Genome completeness </a:t>
            </a:r>
          </a:p>
          <a:p>
            <a:r>
              <a:rPr lang="en-US" dirty="0"/>
              <a:t>Retrieving conserved genes – 16S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CEE109-9242-4275-969C-3904E655E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B0B2B4"/>
                </a:solidFill>
                <a:cs typeface="ＭＳ Ｐゴシック"/>
              </a:rPr>
              <a:t>National Center for Genome Analysis Support - ncgas.org</a:t>
            </a:r>
            <a:endParaRPr lang="en-US" sz="1400" i="1">
              <a:solidFill>
                <a:srgbClr val="000000"/>
              </a:solidFill>
              <a:cs typeface="ＭＳ Ｐゴシック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B1F45A-2C07-436D-8C82-DF82D9400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725" y="6226623"/>
            <a:ext cx="1748084" cy="58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251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82586" y="494832"/>
            <a:ext cx="11540836" cy="1325563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Diversity influences computational analysis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335029" y="1514681"/>
            <a:ext cx="2439253" cy="1861955"/>
            <a:chOff x="106629" y="4462452"/>
            <a:chExt cx="2439253" cy="1861955"/>
          </a:xfrm>
        </p:grpSpPr>
        <p:sp>
          <p:nvSpPr>
            <p:cNvPr id="22" name="Oval 21"/>
            <p:cNvSpPr/>
            <p:nvPr/>
          </p:nvSpPr>
          <p:spPr>
            <a:xfrm>
              <a:off x="1326256" y="4842715"/>
              <a:ext cx="371237" cy="355523"/>
            </a:xfrm>
            <a:prstGeom prst="ellips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2150545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4301092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6451637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602184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0752730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2903275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15053822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17204367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 dirty="0" err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1962201" y="4966734"/>
              <a:ext cx="329271" cy="337334"/>
            </a:xfrm>
            <a:prstGeom prst="ellips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2150545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4301092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6451637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602184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0752730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2903275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15053822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17204367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 dirty="0" err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1620017" y="4536799"/>
              <a:ext cx="327657" cy="337334"/>
            </a:xfrm>
            <a:prstGeom prst="ellipse">
              <a:avLst/>
            </a:prstGeom>
            <a:ln w="57150">
              <a:solidFill>
                <a:srgbClr val="FFCC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2150545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4301092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6451637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602184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0752730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2903275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15053822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17204367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 dirty="0" err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536167" y="4640214"/>
              <a:ext cx="329271" cy="337334"/>
            </a:xfrm>
            <a:prstGeom prst="ellipse">
              <a:avLst/>
            </a:prstGeom>
            <a:ln w="57150">
              <a:solidFill>
                <a:srgbClr val="FFCC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2150545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4301092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6451637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602184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0752730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2903275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15053822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17204367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 dirty="0" err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1000440" y="4462452"/>
              <a:ext cx="371237" cy="355523"/>
            </a:xfrm>
            <a:prstGeom prst="ellips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2150545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4301092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6451637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602184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0752730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2903275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15053822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17204367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 dirty="0" err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924352" y="4995550"/>
              <a:ext cx="371237" cy="355523"/>
            </a:xfrm>
            <a:prstGeom prst="ellips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2150545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4301092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6451637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602184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0752730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2903275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15053822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17204367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 dirty="0" err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1458610" y="5254770"/>
              <a:ext cx="371237" cy="355523"/>
            </a:xfrm>
            <a:prstGeom prst="ellips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2150545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4301092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6451637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602184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0752730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2903275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15053822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17204367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 dirty="0" err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1022229" y="5464596"/>
              <a:ext cx="327657" cy="337334"/>
            </a:xfrm>
            <a:prstGeom prst="ellipse">
              <a:avLst/>
            </a:prstGeom>
            <a:ln w="57150">
              <a:solidFill>
                <a:srgbClr val="FFCC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2150545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4301092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6451637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602184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0752730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2903275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15053822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17204367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 dirty="0" err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510342" y="5107419"/>
              <a:ext cx="327657" cy="337334"/>
            </a:xfrm>
            <a:prstGeom prst="ellipse">
              <a:avLst/>
            </a:prstGeom>
            <a:ln w="57150">
              <a:solidFill>
                <a:srgbClr val="FFCC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2150545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4301092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6451637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602184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0752730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2903275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15053822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17204367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 dirty="0" err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6629" y="5924297"/>
              <a:ext cx="24392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low diversity</a:t>
              </a:r>
            </a:p>
          </p:txBody>
        </p:sp>
      </p:grpSp>
      <p:cxnSp>
        <p:nvCxnSpPr>
          <p:cNvPr id="33" name="Straight Arrow Connector 32"/>
          <p:cNvCxnSpPr/>
          <p:nvPr/>
        </p:nvCxnSpPr>
        <p:spPr>
          <a:xfrm flipV="1">
            <a:off x="3289423" y="2567444"/>
            <a:ext cx="1104220" cy="314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-24745" y="3644179"/>
            <a:ext cx="2577753" cy="2561284"/>
            <a:chOff x="190660" y="1382853"/>
            <a:chExt cx="2577753" cy="2561284"/>
          </a:xfrm>
        </p:grpSpPr>
        <p:grpSp>
          <p:nvGrpSpPr>
            <p:cNvPr id="2" name="Group 1"/>
            <p:cNvGrpSpPr/>
            <p:nvPr/>
          </p:nvGrpSpPr>
          <p:grpSpPr>
            <a:xfrm>
              <a:off x="190660" y="1750922"/>
              <a:ext cx="2478863" cy="2193215"/>
              <a:chOff x="155170" y="1858171"/>
              <a:chExt cx="2478863" cy="2193215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1237483" y="2538628"/>
                <a:ext cx="371237" cy="355523"/>
              </a:xfrm>
              <a:prstGeom prst="ellips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2150545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4301092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6451637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8602184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10752730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12903275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15053822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17204367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dirty="0" err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1822030" y="1858171"/>
                <a:ext cx="372851" cy="355524"/>
              </a:xfrm>
              <a:prstGeom prst="ellipse">
                <a:avLst/>
              </a:prstGeom>
              <a:ln w="57150"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2150545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4301092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6451637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8602184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10752730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12903275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15053822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17204367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dirty="0" err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1565140" y="3243061"/>
                <a:ext cx="372851" cy="355523"/>
              </a:xfrm>
              <a:prstGeom prst="ellipse">
                <a:avLst/>
              </a:prstGeom>
              <a:ln w="57150"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2150545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4301092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6451637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8602184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10752730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12903275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15053822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17204367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dirty="0" err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1034109" y="3003288"/>
                <a:ext cx="371237" cy="304262"/>
              </a:xfrm>
              <a:prstGeom prst="ellipse">
                <a:avLst/>
              </a:prstGeom>
              <a:ln w="57150"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2150545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4301092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6451637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8602184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10752730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12903275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15053822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17204367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dirty="0" err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1873428" y="2662647"/>
                <a:ext cx="329271" cy="337334"/>
              </a:xfrm>
              <a:prstGeom prst="ellips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2150545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4301092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6451637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8602184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10752730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12903275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15053822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17204367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dirty="0" err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1531244" y="2232712"/>
                <a:ext cx="327657" cy="337334"/>
              </a:xfrm>
              <a:prstGeom prst="ellipse">
                <a:avLst/>
              </a:prstGeom>
              <a:ln w="57150">
                <a:solidFill>
                  <a:srgbClr val="CC0066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2150545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4301092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6451637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8602184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10752730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12903275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15053822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17204367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dirty="0" err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2117153" y="3138883"/>
                <a:ext cx="327656" cy="337334"/>
              </a:xfrm>
              <a:prstGeom prst="ellipse">
                <a:avLst/>
              </a:prstGeom>
              <a:ln w="57150">
                <a:solidFill>
                  <a:srgbClr val="FFCC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2150545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4301092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6451637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8602184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10752730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12903275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15053822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17204367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dirty="0" err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447394" y="2336127"/>
                <a:ext cx="329271" cy="337334"/>
              </a:xfrm>
              <a:prstGeom prst="ellipse">
                <a:avLst/>
              </a:prstGeom>
              <a:ln w="57150">
                <a:solidFill>
                  <a:srgbClr val="FFCC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2150545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4301092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6451637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8602184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10752730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12903275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15053822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17204367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dirty="0" err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1511875" y="2899112"/>
                <a:ext cx="371237" cy="305915"/>
              </a:xfrm>
              <a:prstGeom prst="ellipse">
                <a:avLst/>
              </a:prstGeom>
              <a:ln w="57150"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2150545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4301092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6451637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8602184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10752730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12903275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15053822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17204367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dirty="0" err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829123" y="2646111"/>
                <a:ext cx="372851" cy="304262"/>
              </a:xfrm>
              <a:prstGeom prst="ellipse">
                <a:avLst/>
              </a:prstGeom>
              <a:ln w="57150">
                <a:solidFill>
                  <a:srgbClr val="FFC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2150545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4301092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6451637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8602184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10752730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12903275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15053822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17204367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dirty="0" err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923546" y="2255863"/>
                <a:ext cx="372851" cy="304262"/>
              </a:xfrm>
              <a:prstGeom prst="ellipse">
                <a:avLst/>
              </a:prstGeom>
              <a:ln w="57150">
                <a:solidFill>
                  <a:srgbClr val="CC0066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2150545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4301092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6451637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8602184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10752730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12903275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15053822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17204367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dirty="0" err="1">
                  <a:solidFill>
                    <a:srgbClr val="CC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2016274" y="2266168"/>
                <a:ext cx="372851" cy="304262"/>
              </a:xfrm>
              <a:prstGeom prst="ellipse">
                <a:avLst/>
              </a:prstGeom>
              <a:ln w="57150">
                <a:solidFill>
                  <a:srgbClr val="2A867D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2150545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4301092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6451637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8602184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10752730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12903275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15053822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17204367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dirty="0" err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2261182" y="2692785"/>
                <a:ext cx="372851" cy="304262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2150545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4301092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6451637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8602184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10752730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12903275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15053822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17204367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 err="1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571677" y="2997047"/>
                <a:ext cx="372851" cy="355523"/>
              </a:xfrm>
              <a:prstGeom prst="ellipse">
                <a:avLst/>
              </a:prstGeom>
              <a:ln w="57150">
                <a:solidFill>
                  <a:srgbClr val="FFC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2150545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4301092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6451637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8602184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10752730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12903275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15053822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17204367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dirty="0" err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188372" y="1894291"/>
                <a:ext cx="372851" cy="304262"/>
              </a:xfrm>
              <a:prstGeom prst="ellips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2150545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4301092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6451637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8602184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10752730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12903275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15053822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17204367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dirty="0" err="1">
                  <a:solidFill>
                    <a:srgbClr val="CC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642697" y="1941939"/>
                <a:ext cx="372851" cy="304262"/>
              </a:xfrm>
              <a:prstGeom prst="ellipse">
                <a:avLst/>
              </a:prstGeom>
              <a:ln w="57150">
                <a:solidFill>
                  <a:srgbClr val="CC0066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2150545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4301092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6451637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8602184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10752730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12903275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15053822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17204367" algn="l" defTabSz="4301092" rtl="0" eaLnBrk="1" latinLnBrk="0" hangingPunct="1">
                  <a:defRPr sz="8467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dirty="0" err="1">
                  <a:solidFill>
                    <a:srgbClr val="CC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55170" y="3651276"/>
                <a:ext cx="24392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161AA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 diversity</a:t>
                </a:r>
              </a:p>
            </p:txBody>
          </p:sp>
        </p:grpSp>
        <p:sp>
          <p:nvSpPr>
            <p:cNvPr id="35" name="Oval 34"/>
            <p:cNvSpPr/>
            <p:nvPr/>
          </p:nvSpPr>
          <p:spPr>
            <a:xfrm>
              <a:off x="2395562" y="1834925"/>
              <a:ext cx="372851" cy="304262"/>
            </a:xfrm>
            <a:prstGeom prst="ellipse">
              <a:avLst/>
            </a:prstGeom>
            <a:noFill/>
            <a:ln w="57150">
              <a:solidFill>
                <a:srgbClr val="2A867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2150545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4301092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6451637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602184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0752730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2903275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15053822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17204367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 err="1"/>
            </a:p>
          </p:txBody>
        </p:sp>
        <p:sp>
          <p:nvSpPr>
            <p:cNvPr id="36" name="Oval 35"/>
            <p:cNvSpPr/>
            <p:nvPr/>
          </p:nvSpPr>
          <p:spPr>
            <a:xfrm>
              <a:off x="1515050" y="1382853"/>
              <a:ext cx="372851" cy="30426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2150545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4301092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6451637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602184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0752730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2903275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15053822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17204367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 err="1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0" y="6473125"/>
            <a:ext cx="9303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Huggett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2012, Prakash and Taylor, 2012. 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737538" y="3442478"/>
            <a:ext cx="2478863" cy="2837611"/>
            <a:chOff x="155170" y="1858171"/>
            <a:chExt cx="2478863" cy="2837611"/>
          </a:xfrm>
        </p:grpSpPr>
        <p:sp>
          <p:nvSpPr>
            <p:cNvPr id="50" name="Oval 49"/>
            <p:cNvSpPr/>
            <p:nvPr/>
          </p:nvSpPr>
          <p:spPr>
            <a:xfrm>
              <a:off x="1237483" y="2538628"/>
              <a:ext cx="371237" cy="355523"/>
            </a:xfrm>
            <a:prstGeom prst="ellips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2150545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4301092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6451637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602184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0752730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2903275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15053822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17204367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 dirty="0" err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1822030" y="1858171"/>
              <a:ext cx="372851" cy="355524"/>
            </a:xfrm>
            <a:prstGeom prst="ellips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2150545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4301092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6451637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602184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0752730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2903275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15053822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17204367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 dirty="0" err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1565140" y="3243061"/>
              <a:ext cx="372851" cy="355523"/>
            </a:xfrm>
            <a:prstGeom prst="ellipse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2150545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4301092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6451637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602184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0752730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2903275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15053822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17204367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 dirty="0" err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1034109" y="3003288"/>
              <a:ext cx="371237" cy="304262"/>
            </a:xfrm>
            <a:prstGeom prst="ellips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2150545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4301092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6451637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602184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0752730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2903275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15053822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17204367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 dirty="0" err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873428" y="2662647"/>
              <a:ext cx="329271" cy="337334"/>
            </a:xfrm>
            <a:prstGeom prst="ellips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2150545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4301092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6451637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602184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0752730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2903275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15053822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17204367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 dirty="0" err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531244" y="2232712"/>
              <a:ext cx="327657" cy="33733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2150545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4301092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6451637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602184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0752730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2903275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15053822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17204367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2117153" y="3138883"/>
              <a:ext cx="327656" cy="337334"/>
            </a:xfrm>
            <a:prstGeom prst="ellipse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2150545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4301092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6451637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602184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0752730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2903275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15053822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17204367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 dirty="0" err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447394" y="2336127"/>
              <a:ext cx="329271" cy="337334"/>
            </a:xfrm>
            <a:prstGeom prst="ellips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2150545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4301092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6451637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602184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0752730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2903275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15053822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17204367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 dirty="0" err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1511875" y="2899112"/>
              <a:ext cx="371237" cy="305915"/>
            </a:xfrm>
            <a:prstGeom prst="ellips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2150545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4301092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6451637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602184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0752730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2903275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15053822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17204367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 dirty="0" err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829123" y="2646111"/>
              <a:ext cx="372851" cy="304262"/>
            </a:xfrm>
            <a:prstGeom prst="ellipse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2150545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4301092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6451637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602184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0752730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2903275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15053822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17204367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 dirty="0" err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923546" y="2255863"/>
              <a:ext cx="372851" cy="30426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2150545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4301092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6451637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602184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0752730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2903275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15053822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17204367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2016274" y="2266168"/>
              <a:ext cx="372851" cy="304262"/>
            </a:xfrm>
            <a:prstGeom prst="ellips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2150545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4301092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6451637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602184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0752730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2903275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15053822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17204367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 dirty="0" err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2261182" y="2692785"/>
              <a:ext cx="372851" cy="304262"/>
            </a:xfrm>
            <a:prstGeom prst="ellipse">
              <a:avLst/>
            </a:prstGeom>
            <a:noFill/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2150545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4301092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6451637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602184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0752730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2903275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15053822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17204367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 err="1"/>
            </a:p>
          </p:txBody>
        </p:sp>
        <p:sp>
          <p:nvSpPr>
            <p:cNvPr id="63" name="Oval 62"/>
            <p:cNvSpPr/>
            <p:nvPr/>
          </p:nvSpPr>
          <p:spPr>
            <a:xfrm>
              <a:off x="571677" y="2997047"/>
              <a:ext cx="372851" cy="355523"/>
            </a:xfrm>
            <a:prstGeom prst="ellipse">
              <a:avLst/>
            </a:prstGeom>
            <a:ln w="57150">
              <a:solidFill>
                <a:srgbClr val="A5002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2150545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4301092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6451637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602184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0752730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2903275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15053822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17204367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 dirty="0" err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1188372" y="1894291"/>
              <a:ext cx="372851" cy="30426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2150545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4301092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6451637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602184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0752730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2903275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15053822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17204367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642697" y="1941939"/>
              <a:ext cx="372851" cy="30426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2150545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4301092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6451637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602184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0752730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2903275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15053822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17204367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55170" y="3680119"/>
              <a:ext cx="24392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161AA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High diversity, but with closely related species </a:t>
              </a:r>
            </a:p>
          </p:txBody>
        </p:sp>
      </p:grpSp>
      <p:cxnSp>
        <p:nvCxnSpPr>
          <p:cNvPr id="40" name="Straight Arrow Connector 39"/>
          <p:cNvCxnSpPr/>
          <p:nvPr/>
        </p:nvCxnSpPr>
        <p:spPr>
          <a:xfrm flipV="1">
            <a:off x="6315229" y="1654972"/>
            <a:ext cx="1" cy="32368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6315229" y="4891857"/>
            <a:ext cx="56563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reeform 78"/>
          <p:cNvSpPr/>
          <p:nvPr/>
        </p:nvSpPr>
        <p:spPr>
          <a:xfrm>
            <a:off x="6415929" y="1758772"/>
            <a:ext cx="5907369" cy="3088090"/>
          </a:xfrm>
          <a:custGeom>
            <a:avLst/>
            <a:gdLst>
              <a:gd name="connsiteX0" fmla="*/ 0 w 5345723"/>
              <a:gd name="connsiteY0" fmla="*/ 0 h 2900099"/>
              <a:gd name="connsiteX1" fmla="*/ 1083212 w 5345723"/>
              <a:gd name="connsiteY1" fmla="*/ 2658794 h 2900099"/>
              <a:gd name="connsiteX2" fmla="*/ 5345723 w 5345723"/>
              <a:gd name="connsiteY2" fmla="*/ 2588456 h 2900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45723" h="2900099">
                <a:moveTo>
                  <a:pt x="0" y="0"/>
                </a:moveTo>
                <a:cubicBezTo>
                  <a:pt x="96129" y="1113692"/>
                  <a:pt x="192258" y="2227385"/>
                  <a:pt x="1083212" y="2658794"/>
                </a:cubicBezTo>
                <a:cubicBezTo>
                  <a:pt x="1974166" y="3090203"/>
                  <a:pt x="5172221" y="2865121"/>
                  <a:pt x="5345723" y="2588456"/>
                </a:cubicBezTo>
              </a:path>
            </a:pathLst>
          </a:custGeom>
          <a:noFill/>
          <a:ln w="38100">
            <a:solidFill>
              <a:srgbClr val="161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 83"/>
          <p:cNvSpPr/>
          <p:nvPr/>
        </p:nvSpPr>
        <p:spPr>
          <a:xfrm>
            <a:off x="6414611" y="1894944"/>
            <a:ext cx="1173473" cy="2951918"/>
          </a:xfrm>
          <a:custGeom>
            <a:avLst/>
            <a:gdLst>
              <a:gd name="connsiteX0" fmla="*/ 0 w 3094893"/>
              <a:gd name="connsiteY0" fmla="*/ 0 h 2968283"/>
              <a:gd name="connsiteX1" fmla="*/ 1533379 w 3094893"/>
              <a:gd name="connsiteY1" fmla="*/ 2419643 h 2968283"/>
              <a:gd name="connsiteX2" fmla="*/ 3094893 w 3094893"/>
              <a:gd name="connsiteY2" fmla="*/ 2968283 h 2968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94893" h="2968283">
                <a:moveTo>
                  <a:pt x="0" y="0"/>
                </a:moveTo>
                <a:cubicBezTo>
                  <a:pt x="508782" y="962464"/>
                  <a:pt x="1017564" y="1924929"/>
                  <a:pt x="1533379" y="2419643"/>
                </a:cubicBezTo>
                <a:cubicBezTo>
                  <a:pt x="2049195" y="2914357"/>
                  <a:pt x="2696308" y="2963594"/>
                  <a:pt x="3094893" y="2968283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10704567" y="4230419"/>
            <a:ext cx="2237710" cy="616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7" name="Group 1086"/>
          <p:cNvGrpSpPr/>
          <p:nvPr/>
        </p:nvGrpSpPr>
        <p:grpSpPr>
          <a:xfrm>
            <a:off x="6646810" y="1757118"/>
            <a:ext cx="316939" cy="646183"/>
            <a:chOff x="6716854" y="1074372"/>
            <a:chExt cx="416325" cy="835379"/>
          </a:xfrm>
        </p:grpSpPr>
        <p:sp>
          <p:nvSpPr>
            <p:cNvPr id="87" name="Oval 86"/>
            <p:cNvSpPr/>
            <p:nvPr/>
          </p:nvSpPr>
          <p:spPr>
            <a:xfrm>
              <a:off x="6761942" y="1074372"/>
              <a:ext cx="371237" cy="312081"/>
            </a:xfrm>
            <a:prstGeom prst="ellips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2150545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4301092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6451637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602184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0752730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2903275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15053822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17204367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 dirty="0" err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6716854" y="1613636"/>
              <a:ext cx="327657" cy="296115"/>
            </a:xfrm>
            <a:prstGeom prst="ellipse">
              <a:avLst/>
            </a:prstGeom>
            <a:ln w="57150">
              <a:solidFill>
                <a:srgbClr val="FFCC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2150545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4301092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6451637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602184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0752730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2903275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15053822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17204367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 dirty="0" err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6" name="TextBox 85"/>
          <p:cNvSpPr txBox="1"/>
          <p:nvPr/>
        </p:nvSpPr>
        <p:spPr>
          <a:xfrm rot="16200000">
            <a:off x="4972777" y="3140980"/>
            <a:ext cx="1969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reads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7773367" y="4993111"/>
            <a:ext cx="2381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Species abundance </a:t>
            </a:r>
          </a:p>
        </p:txBody>
      </p:sp>
      <p:grpSp>
        <p:nvGrpSpPr>
          <p:cNvPr id="1086" name="Group 1085"/>
          <p:cNvGrpSpPr/>
          <p:nvPr/>
        </p:nvGrpSpPr>
        <p:grpSpPr>
          <a:xfrm>
            <a:off x="8754118" y="4300696"/>
            <a:ext cx="1155271" cy="445502"/>
            <a:chOff x="8115282" y="4257498"/>
            <a:chExt cx="1155271" cy="445502"/>
          </a:xfrm>
        </p:grpSpPr>
        <p:cxnSp>
          <p:nvCxnSpPr>
            <p:cNvPr id="91" name="Straight Connector 90"/>
            <p:cNvCxnSpPr/>
            <p:nvPr/>
          </p:nvCxnSpPr>
          <p:spPr>
            <a:xfrm flipV="1">
              <a:off x="8804749" y="4420469"/>
              <a:ext cx="448647" cy="5783"/>
            </a:xfrm>
            <a:prstGeom prst="line">
              <a:avLst/>
            </a:prstGeom>
            <a:ln w="38100">
              <a:solidFill>
                <a:srgbClr val="2A867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8803577" y="4282024"/>
              <a:ext cx="338854" cy="3037"/>
            </a:xfrm>
            <a:prstGeom prst="line">
              <a:avLst/>
            </a:prstGeom>
            <a:ln w="38100">
              <a:solidFill>
                <a:srgbClr val="2A867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V="1">
              <a:off x="8115282" y="4257498"/>
              <a:ext cx="419953" cy="9782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8549263" y="4572501"/>
              <a:ext cx="458150" cy="6089"/>
            </a:xfrm>
            <a:prstGeom prst="line">
              <a:avLst/>
            </a:prstGeom>
            <a:ln w="38100">
              <a:solidFill>
                <a:srgbClr val="CC0066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V="1">
              <a:off x="8854816" y="4696232"/>
              <a:ext cx="415737" cy="6768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V="1">
              <a:off x="8325259" y="4416985"/>
              <a:ext cx="368866" cy="8774"/>
            </a:xfrm>
            <a:prstGeom prst="line">
              <a:avLst/>
            </a:prstGeom>
            <a:ln w="38100">
              <a:solidFill>
                <a:srgbClr val="CC0066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9" name="Group 198"/>
          <p:cNvGrpSpPr/>
          <p:nvPr/>
        </p:nvGrpSpPr>
        <p:grpSpPr>
          <a:xfrm>
            <a:off x="6771529" y="2605358"/>
            <a:ext cx="548882" cy="826360"/>
            <a:chOff x="6930382" y="1795573"/>
            <a:chExt cx="548882" cy="826360"/>
          </a:xfrm>
        </p:grpSpPr>
        <p:sp>
          <p:nvSpPr>
            <p:cNvPr id="195" name="Oval 194"/>
            <p:cNvSpPr/>
            <p:nvPr/>
          </p:nvSpPr>
          <p:spPr>
            <a:xfrm>
              <a:off x="7081671" y="1838614"/>
              <a:ext cx="327930" cy="265174"/>
            </a:xfrm>
            <a:prstGeom prst="ellips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2150545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4301092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6451637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602184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0752730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2903275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15053822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17204367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 dirty="0" err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6" name="Oval 195"/>
            <p:cNvSpPr/>
            <p:nvPr/>
          </p:nvSpPr>
          <p:spPr>
            <a:xfrm>
              <a:off x="7113868" y="2283937"/>
              <a:ext cx="305273" cy="226041"/>
            </a:xfrm>
            <a:prstGeom prst="ellipse">
              <a:avLst/>
            </a:prstGeom>
            <a:ln w="57150">
              <a:solidFill>
                <a:srgbClr val="A5002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2150545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4301092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6451637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8602184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0752730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2903275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15053822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17204367" algn="l" defTabSz="4301092" rtl="0" eaLnBrk="1" latinLnBrk="0" hangingPunct="1">
                <a:defRPr sz="8467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 dirty="0" err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7230491" y="1795573"/>
              <a:ext cx="248773" cy="3920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6930382" y="2229876"/>
              <a:ext cx="248773" cy="3920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29D74F76-4E0B-47E1-BF3E-5A7BD7D45B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725" y="6226623"/>
            <a:ext cx="1748084" cy="58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02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D8DD9-9898-4EED-9FED-EA53BA105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2A2EED-3BCA-4954-9CCB-4D12E5465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B0B2B4"/>
                </a:solidFill>
                <a:cs typeface="ＭＳ Ｐゴシック"/>
              </a:rPr>
              <a:t>National Center for Genome Analysis Support - ncgas.org</a:t>
            </a:r>
            <a:endParaRPr lang="en-US" sz="1400" i="1">
              <a:solidFill>
                <a:srgbClr val="000000"/>
              </a:solidFill>
              <a:cs typeface="ＭＳ Ｐゴシック"/>
            </a:endParaRPr>
          </a:p>
        </p:txBody>
      </p:sp>
      <p:pic>
        <p:nvPicPr>
          <p:cNvPr id="4098" name="Picture 2" descr="Image result for anvio image">
            <a:extLst>
              <a:ext uri="{FF2B5EF4-FFF2-40B4-BE49-F238E27FC236}">
                <a16:creationId xmlns:a16="http://schemas.microsoft.com/office/drawing/2014/main" id="{5E86AC0D-85FE-41E1-8FD8-01F9DDF8C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" y="740595"/>
            <a:ext cx="1529862" cy="156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lated image">
            <a:extLst>
              <a:ext uri="{FF2B5EF4-FFF2-40B4-BE49-F238E27FC236}">
                <a16:creationId xmlns:a16="http://schemas.microsoft.com/office/drawing/2014/main" id="{37D14F45-8172-425B-B1B7-63052E27E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509" y="1671463"/>
            <a:ext cx="9746875" cy="499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89D9415-9CFC-4D02-87CE-B30C41C8DDE7}"/>
              </a:ext>
            </a:extLst>
          </p:cNvPr>
          <p:cNvSpPr txBox="1">
            <a:spLocks/>
          </p:cNvSpPr>
          <p:nvPr/>
        </p:nvSpPr>
        <p:spPr bwMode="auto">
          <a:xfrm>
            <a:off x="651164" y="539574"/>
            <a:ext cx="1154083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+mj-lt"/>
                <a:ea typeface="MS PGothic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MAG’s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0683214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D61A7-5F17-4B90-BB1D-E8ECF3DFB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0662" y="1863724"/>
            <a:ext cx="4392118" cy="1988747"/>
          </a:xfrm>
        </p:spPr>
        <p:txBody>
          <a:bodyPr/>
          <a:lstStyle/>
          <a:p>
            <a:pPr algn="ctr"/>
            <a:r>
              <a:rPr lang="en-US" dirty="0"/>
              <a:t>Now you can do your metagenome analysis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13AC02-B71E-4F5A-AD3B-4296C95C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" y="6489947"/>
            <a:ext cx="6604000" cy="304800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B0B2B4"/>
                </a:solidFill>
                <a:cs typeface="ＭＳ Ｐゴシック"/>
              </a:rPr>
              <a:t>National Center for Genome Analysis Support - ncgas.org</a:t>
            </a:r>
            <a:endParaRPr lang="en-US" sz="1400" i="1">
              <a:solidFill>
                <a:srgbClr val="000000"/>
              </a:solidFill>
              <a:cs typeface="ＭＳ Ｐゴシック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544E2-7E79-4272-9E51-66A487D03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36691"/>
            <a:ext cx="5211580" cy="51507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D72482-A94D-4C71-BFC6-4282B52C6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774" y="6215921"/>
            <a:ext cx="1748084" cy="58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941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BDCF9D-CA39-459C-B70C-C7B212EEE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53116"/>
            <a:ext cx="6604000" cy="30480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B0B2B4"/>
                </a:solidFill>
                <a:cs typeface="ＭＳ Ｐゴシック"/>
              </a:rPr>
              <a:t>National Center for Genome Analysis Support - ncgas.org</a:t>
            </a:r>
            <a:endParaRPr lang="en-US" sz="1400" i="1" dirty="0">
              <a:solidFill>
                <a:srgbClr val="000000"/>
              </a:solidFill>
              <a:cs typeface="ＭＳ Ｐゴシック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69E613-C7C5-4DCB-B33F-B0867B617B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678" y="1135703"/>
            <a:ext cx="3378358" cy="1128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4BAC32-B76D-46D2-9892-D126EF678324}"/>
              </a:ext>
            </a:extLst>
          </p:cNvPr>
          <p:cNvSpPr txBox="1"/>
          <p:nvPr/>
        </p:nvSpPr>
        <p:spPr>
          <a:xfrm>
            <a:off x="893811" y="2339238"/>
            <a:ext cx="552026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National Center for Genome Analysis Support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r>
              <a:rPr lang="en-US" sz="2400" dirty="0"/>
              <a:t>Domain Champions in Genomics</a:t>
            </a:r>
            <a:endParaRPr lang="en-US" dirty="0"/>
          </a:p>
          <a:p>
            <a:pPr algn="ctr"/>
            <a:endParaRPr lang="en-US" dirty="0">
              <a:hlinkClick r:id="rId3"/>
            </a:endParaRPr>
          </a:p>
          <a:p>
            <a:pPr algn="ctr"/>
            <a:r>
              <a:rPr lang="en-US" sz="2400" dirty="0">
                <a:hlinkClick r:id="rId3"/>
              </a:rPr>
              <a:t>help@ncgas.org</a:t>
            </a:r>
            <a:endParaRPr lang="en-US" sz="2400" dirty="0"/>
          </a:p>
          <a:p>
            <a:pPr algn="ctr"/>
            <a:r>
              <a:rPr lang="en-US" sz="2400" dirty="0"/>
              <a:t>Web: </a:t>
            </a:r>
            <a:r>
              <a:rPr lang="en-US" sz="2400" dirty="0" err="1"/>
              <a:t>ncgas.org</a:t>
            </a:r>
            <a:endParaRPr lang="en-US" sz="2400" dirty="0"/>
          </a:p>
        </p:txBody>
      </p:sp>
      <p:pic>
        <p:nvPicPr>
          <p:cNvPr id="9" name="Picture 8" descr="pti.png">
            <a:extLst>
              <a:ext uri="{FF2B5EF4-FFF2-40B4-BE49-F238E27FC236}">
                <a16:creationId xmlns:a16="http://schemas.microsoft.com/office/drawing/2014/main" id="{34861051-7B85-4A41-8785-6AA9D11ED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138" y="2639196"/>
            <a:ext cx="4225593" cy="828342"/>
          </a:xfrm>
          <a:prstGeom prst="rect">
            <a:avLst/>
          </a:prstGeom>
        </p:spPr>
      </p:pic>
      <p:pic>
        <p:nvPicPr>
          <p:cNvPr id="10" name="Picture 9" descr="nsfbig.png">
            <a:extLst>
              <a:ext uri="{FF2B5EF4-FFF2-40B4-BE49-F238E27FC236}">
                <a16:creationId xmlns:a16="http://schemas.microsoft.com/office/drawing/2014/main" id="{BB98E336-BB77-4A92-8F7D-92C3B857DF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986" y="1135703"/>
            <a:ext cx="1203535" cy="120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801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0B65B-2BCB-4ABE-B53C-E24869D49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029" y="694813"/>
            <a:ext cx="9480551" cy="1143000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Sequencing output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6B4AA8-317C-47C4-84F9-1F1FEC507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17" y="6413548"/>
            <a:ext cx="6604000" cy="30480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B0B2B4"/>
                </a:solidFill>
                <a:cs typeface="ＭＳ Ｐゴシック"/>
              </a:rPr>
              <a:t>National Center for Genome Analysis Support - ncgas.org</a:t>
            </a:r>
            <a:endParaRPr lang="en-US" sz="1400" i="1" dirty="0">
              <a:solidFill>
                <a:srgbClr val="000000"/>
              </a:solidFill>
              <a:cs typeface="ＭＳ Ｐゴシック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F15B01B-BE42-465D-A519-723E48A3D294}"/>
              </a:ext>
            </a:extLst>
          </p:cNvPr>
          <p:cNvGrpSpPr/>
          <p:nvPr/>
        </p:nvGrpSpPr>
        <p:grpSpPr>
          <a:xfrm>
            <a:off x="304800" y="1981200"/>
            <a:ext cx="3457267" cy="1508986"/>
            <a:chOff x="285304" y="1847850"/>
            <a:chExt cx="3457267" cy="1508986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98DDA1A-20F7-4185-8AD4-7326A53C0632}"/>
                </a:ext>
              </a:extLst>
            </p:cNvPr>
            <p:cNvCxnSpPr/>
            <p:nvPr/>
          </p:nvCxnSpPr>
          <p:spPr>
            <a:xfrm>
              <a:off x="445204" y="3165845"/>
              <a:ext cx="805734" cy="0"/>
            </a:xfrm>
            <a:prstGeom prst="line">
              <a:avLst/>
            </a:prstGeom>
            <a:ln w="5715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90C4384-CB0B-497B-8D11-18819698BE21}"/>
                </a:ext>
              </a:extLst>
            </p:cNvPr>
            <p:cNvGrpSpPr/>
            <p:nvPr/>
          </p:nvGrpSpPr>
          <p:grpSpPr>
            <a:xfrm>
              <a:off x="285304" y="2175903"/>
              <a:ext cx="3078036" cy="1180933"/>
              <a:chOff x="285304" y="2175903"/>
              <a:chExt cx="3078036" cy="1180933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A897D36C-A18A-4AC1-BA13-57EECE2D0E3C}"/>
                  </a:ext>
                </a:extLst>
              </p:cNvPr>
              <p:cNvCxnSpPr/>
              <p:nvPr/>
            </p:nvCxnSpPr>
            <p:spPr>
              <a:xfrm>
                <a:off x="543271" y="2896130"/>
                <a:ext cx="805734" cy="0"/>
              </a:xfrm>
              <a:prstGeom prst="line">
                <a:avLst/>
              </a:prstGeom>
              <a:ln w="57150">
                <a:solidFill>
                  <a:srgbClr val="FF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3F0440EE-EA24-40E3-BF3A-15D9842D31BC}"/>
                  </a:ext>
                </a:extLst>
              </p:cNvPr>
              <p:cNvCxnSpPr/>
              <p:nvPr/>
            </p:nvCxnSpPr>
            <p:spPr>
              <a:xfrm>
                <a:off x="285304" y="2175903"/>
                <a:ext cx="805734" cy="0"/>
              </a:xfrm>
              <a:prstGeom prst="line">
                <a:avLst/>
              </a:prstGeom>
              <a:ln w="571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E768DAC6-74F8-48FC-A024-A84B7799ABB6}"/>
                  </a:ext>
                </a:extLst>
              </p:cNvPr>
              <p:cNvCxnSpPr/>
              <p:nvPr/>
            </p:nvCxnSpPr>
            <p:spPr>
              <a:xfrm>
                <a:off x="417666" y="2518625"/>
                <a:ext cx="805734" cy="0"/>
              </a:xfrm>
              <a:prstGeom prst="line">
                <a:avLst/>
              </a:prstGeom>
              <a:ln w="571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ADA3B44-31DD-40C2-A2D6-5A47F55ED8CA}"/>
                  </a:ext>
                </a:extLst>
              </p:cNvPr>
              <p:cNvCxnSpPr/>
              <p:nvPr/>
            </p:nvCxnSpPr>
            <p:spPr>
              <a:xfrm>
                <a:off x="820533" y="2418021"/>
                <a:ext cx="805734" cy="0"/>
              </a:xfrm>
              <a:prstGeom prst="line">
                <a:avLst/>
              </a:prstGeom>
              <a:ln w="571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6CCA336-4B96-486A-8CF4-4A929E40A1E1}"/>
                  </a:ext>
                </a:extLst>
              </p:cNvPr>
              <p:cNvCxnSpPr/>
              <p:nvPr/>
            </p:nvCxnSpPr>
            <p:spPr>
              <a:xfrm>
                <a:off x="570066" y="2671025"/>
                <a:ext cx="805734" cy="0"/>
              </a:xfrm>
              <a:prstGeom prst="line">
                <a:avLst/>
              </a:prstGeom>
              <a:ln w="571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555E4693-199D-4B99-BDFA-5129E0AFBB66}"/>
                  </a:ext>
                </a:extLst>
              </p:cNvPr>
              <p:cNvCxnSpPr/>
              <p:nvPr/>
            </p:nvCxnSpPr>
            <p:spPr>
              <a:xfrm>
                <a:off x="801238" y="3356836"/>
                <a:ext cx="805734" cy="0"/>
              </a:xfrm>
              <a:prstGeom prst="line">
                <a:avLst/>
              </a:prstGeom>
              <a:ln w="57150">
                <a:solidFill>
                  <a:srgbClr val="FF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9E0E6260-69DA-412E-B330-EEE714B68637}"/>
                  </a:ext>
                </a:extLst>
              </p:cNvPr>
              <p:cNvCxnSpPr/>
              <p:nvPr/>
            </p:nvCxnSpPr>
            <p:spPr>
              <a:xfrm>
                <a:off x="1751872" y="3165845"/>
                <a:ext cx="805734" cy="0"/>
              </a:xfrm>
              <a:prstGeom prst="line">
                <a:avLst/>
              </a:prstGeom>
              <a:ln w="571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CE038DB-5E71-4A59-A72F-B44E4814D55A}"/>
                  </a:ext>
                </a:extLst>
              </p:cNvPr>
              <p:cNvCxnSpPr/>
              <p:nvPr/>
            </p:nvCxnSpPr>
            <p:spPr>
              <a:xfrm>
                <a:off x="1659771" y="2736338"/>
                <a:ext cx="805734" cy="0"/>
              </a:xfrm>
              <a:prstGeom prst="line">
                <a:avLst/>
              </a:prstGeom>
              <a:ln w="571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2C540072-C6A9-43D6-B3C4-DAF5048FF95B}"/>
                  </a:ext>
                </a:extLst>
              </p:cNvPr>
              <p:cNvCxnSpPr/>
              <p:nvPr/>
            </p:nvCxnSpPr>
            <p:spPr>
              <a:xfrm>
                <a:off x="1606972" y="2906125"/>
                <a:ext cx="805734" cy="0"/>
              </a:xfrm>
              <a:prstGeom prst="line">
                <a:avLst/>
              </a:prstGeom>
              <a:ln w="57150">
                <a:solidFill>
                  <a:srgbClr val="FF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0F389834-76CA-4699-B838-A9DC208B8EF5}"/>
                  </a:ext>
                </a:extLst>
              </p:cNvPr>
              <p:cNvCxnSpPr/>
              <p:nvPr/>
            </p:nvCxnSpPr>
            <p:spPr>
              <a:xfrm>
                <a:off x="1349005" y="2185898"/>
                <a:ext cx="805734" cy="0"/>
              </a:xfrm>
              <a:prstGeom prst="line">
                <a:avLst/>
              </a:prstGeom>
              <a:ln w="571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FC8D4A93-6956-453B-9667-07125B38C9B3}"/>
                  </a:ext>
                </a:extLst>
              </p:cNvPr>
              <p:cNvCxnSpPr/>
              <p:nvPr/>
            </p:nvCxnSpPr>
            <p:spPr>
              <a:xfrm>
                <a:off x="1481367" y="2528620"/>
                <a:ext cx="805734" cy="0"/>
              </a:xfrm>
              <a:prstGeom prst="line">
                <a:avLst/>
              </a:prstGeom>
              <a:ln w="571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86795D7-3036-48E8-8CC7-B628A227AC2C}"/>
                  </a:ext>
                </a:extLst>
              </p:cNvPr>
              <p:cNvCxnSpPr/>
              <p:nvPr/>
            </p:nvCxnSpPr>
            <p:spPr>
              <a:xfrm>
                <a:off x="2062638" y="2324152"/>
                <a:ext cx="805734" cy="0"/>
              </a:xfrm>
              <a:prstGeom prst="line">
                <a:avLst/>
              </a:prstGeom>
              <a:ln w="57150">
                <a:solidFill>
                  <a:srgbClr val="FF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A9B2BAB-7D1B-420B-BB3F-FD5639D3A0DB}"/>
                  </a:ext>
                </a:extLst>
              </p:cNvPr>
              <p:cNvCxnSpPr/>
              <p:nvPr/>
            </p:nvCxnSpPr>
            <p:spPr>
              <a:xfrm>
                <a:off x="2557606" y="2887908"/>
                <a:ext cx="805734" cy="0"/>
              </a:xfrm>
              <a:prstGeom prst="line">
                <a:avLst/>
              </a:prstGeom>
              <a:ln w="57150">
                <a:solidFill>
                  <a:srgbClr val="FF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18F22D3-1F14-4452-B5DC-296C7C15E83C}"/>
                  </a:ext>
                </a:extLst>
              </p:cNvPr>
              <p:cNvCxnSpPr/>
              <p:nvPr/>
            </p:nvCxnSpPr>
            <p:spPr>
              <a:xfrm>
                <a:off x="2557606" y="2644941"/>
                <a:ext cx="805734" cy="0"/>
              </a:xfrm>
              <a:prstGeom prst="line">
                <a:avLst/>
              </a:prstGeom>
              <a:ln w="57150">
                <a:solidFill>
                  <a:srgbClr val="FF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76DFEF04-0CD2-4B78-867F-46088A0EF926}"/>
                  </a:ext>
                </a:extLst>
              </p:cNvPr>
              <p:cNvCxnSpPr/>
              <p:nvPr/>
            </p:nvCxnSpPr>
            <p:spPr>
              <a:xfrm>
                <a:off x="1708138" y="3356836"/>
                <a:ext cx="805734" cy="0"/>
              </a:xfrm>
              <a:prstGeom prst="line">
                <a:avLst/>
              </a:prstGeom>
              <a:ln w="57150">
                <a:solidFill>
                  <a:srgbClr val="FF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EC0EA7C-8E0A-419D-8867-B720E2D43769}"/>
                </a:ext>
              </a:extLst>
            </p:cNvPr>
            <p:cNvCxnSpPr/>
            <p:nvPr/>
          </p:nvCxnSpPr>
          <p:spPr>
            <a:xfrm>
              <a:off x="1129546" y="1847850"/>
              <a:ext cx="774700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F594E04-BEE8-4D94-A501-72EC35EB70E8}"/>
                </a:ext>
              </a:extLst>
            </p:cNvPr>
            <p:cNvCxnSpPr/>
            <p:nvPr/>
          </p:nvCxnSpPr>
          <p:spPr>
            <a:xfrm>
              <a:off x="2593221" y="2139950"/>
              <a:ext cx="773112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DF0BDD2-65B1-40C4-AC5F-CE2857F918B8}"/>
                </a:ext>
              </a:extLst>
            </p:cNvPr>
            <p:cNvCxnSpPr/>
            <p:nvPr/>
          </p:nvCxnSpPr>
          <p:spPr>
            <a:xfrm>
              <a:off x="886658" y="1981200"/>
              <a:ext cx="773113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1CF038B-D83D-43BF-BB2D-AD0DCE556508}"/>
                </a:ext>
              </a:extLst>
            </p:cNvPr>
            <p:cNvCxnSpPr/>
            <p:nvPr/>
          </p:nvCxnSpPr>
          <p:spPr>
            <a:xfrm>
              <a:off x="2967871" y="2446338"/>
              <a:ext cx="774700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5325BD9-C42E-4A8B-8496-77082F6D387D}"/>
              </a:ext>
            </a:extLst>
          </p:cNvPr>
          <p:cNvSpPr txBox="1"/>
          <p:nvPr/>
        </p:nvSpPr>
        <p:spPr>
          <a:xfrm>
            <a:off x="649218" y="3715291"/>
            <a:ext cx="263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Sequenced reads 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F886A50-6D35-437B-A776-E4424C0D767B}"/>
              </a:ext>
            </a:extLst>
          </p:cNvPr>
          <p:cNvCxnSpPr>
            <a:cxnSpLocks/>
          </p:cNvCxnSpPr>
          <p:nvPr/>
        </p:nvCxnSpPr>
        <p:spPr>
          <a:xfrm flipV="1">
            <a:off x="3606800" y="3292069"/>
            <a:ext cx="1367792" cy="71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28B8464-0375-4F23-8FA5-A8F01C5FA095}"/>
              </a:ext>
            </a:extLst>
          </p:cNvPr>
          <p:cNvSpPr txBox="1"/>
          <p:nvPr/>
        </p:nvSpPr>
        <p:spPr>
          <a:xfrm>
            <a:off x="433547" y="4324763"/>
            <a:ext cx="30265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Colorful and easy to interpret which read belongs to which bacteria, but…. </a:t>
            </a:r>
          </a:p>
          <a:p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ABE24C3-BD74-41A8-A859-576FF99D5BE3}"/>
              </a:ext>
            </a:extLst>
          </p:cNvPr>
          <p:cNvSpPr/>
          <p:nvPr/>
        </p:nvSpPr>
        <p:spPr>
          <a:xfrm>
            <a:off x="5418161" y="1583938"/>
            <a:ext cx="6455391" cy="5001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&gt;L6UA2:4:70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TTGCAAAGCAAAGAATTGCTATTGTATCGGATTTGGCAGGTACTACAAGAGATATTTAGA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AAAAACATGAAAAATCGAGATTTTTTTTGATAGATCTGAAATGATGCTAGACACTGGGTG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GGTATTTGATTGAAAAACTAAATGATGCGATTATTTTTTTCTAAAATTGTAAAAAAAAAA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AGAAAAAAAGCTTCTTTGAAAAACTGCAAAAAAAGAGGGTGGATAATAATAAACTTTTTT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TTTTTATGGGTTTGAATTGGGTAC</a:t>
            </a:r>
          </a:p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&gt;L6UA2:4:71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TTAAAAGATGGTCAAAAAAAATTTAGAGCAAAAAGGAAAAAGGTAAAATCATATCATGGA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CAAAAGAGGTGATTTTAAATTTTTTAAAAAAAATAAATGAGCCCCCTTCTAAATAAATAT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GAAAAAAGAGATGAATTTTCAAAACTTTAAATTGAAAAAACTTTTTTTGAATTGTTTCCC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ATTTAAAAAAAACAGAACTATTTTTGGGTGGAAAAAAAGTAGAAAAATTTGAAAAACAAA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TTTCATAAAAAAAACTATTTACTA</a:t>
            </a:r>
          </a:p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&gt;L6UA2:4:72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ATAAAAGGGTATAAAAAATATACAGGGAAATTAAAAAAGTATAAAATAAAAAAATATCAT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CATAAGAGAACTTTTTAAAATAAAAACCCAAAAGAGGAGATATAAAAGACCATGACCATG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TAAAAGTCAAAAATGACTATAAATGCCCTCTTATGAAACTACACCCTAAAAAATCATTTG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GTGTTTAAAAAAAAAACCCAAATCACAAACTAAAAGTTTAAAAAATAAACAGAAAGCTTT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GTAAAAAACTAT</a:t>
            </a:r>
          </a:p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&gt;L6UA2:4:73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TTCAAGTAAAATTAATAAATTAGCTTATAAATGAAAAAAAAATCTAAAAAAAATTTTTTA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TTTAAGTAAAAATAAAAAAAAAATCCCTTTATTCAAAAAAAATTAATATCTGTTTTTTAA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ATTAATAAAAAAAAAACTTTGAATGAAAAAAAAAGAAAAAGGCAAAAGGAATAAACTTTG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GGGGAAAAAAAAACTTTGTTTTTTCTCACATAGAAAAAAAAGTTTTTAAAGGAAAAAAAA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AAAGGGCAATAAAAATAAAGAAAAAAAGGTAAGGGGAAATAAAAACGTAAG</a:t>
            </a:r>
          </a:p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&gt;L6UA2:4:75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GTATCAAGGGCAGGGCATTGCTAAGCAGTTGTTAAATGCATTTATTGAGCACGGCGAGCA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GCACCCAAGCTGAAAAACCTATTCTTTAGAAGTGCGTGAGTCGAATGCTCCTGCTATTGG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CCTGTACGAAAGTGCTGGGTTTTTCACATATA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3C48916-FB39-445B-9156-0DFFCF15B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80" y="6174568"/>
            <a:ext cx="1748084" cy="58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8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1E6D-FF31-42E9-AFBF-190580BF4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EB9B5-D03A-42BD-AEEA-F5558BDC5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9AEFEA-BE74-4BBC-9F99-DF3CBA899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B0B2B4"/>
                </a:solidFill>
                <a:cs typeface="ＭＳ Ｐゴシック"/>
              </a:rPr>
              <a:t>National Center for Genome Analysis Support - ncgas.org</a:t>
            </a:r>
            <a:endParaRPr lang="en-US" sz="1400" i="1">
              <a:solidFill>
                <a:srgbClr val="000000"/>
              </a:solidFill>
              <a:cs typeface="ＭＳ Ｐゴシック"/>
            </a:endParaRPr>
          </a:p>
        </p:txBody>
      </p:sp>
      <p:pic>
        <p:nvPicPr>
          <p:cNvPr id="1026" name="Picture 2" descr="Image result for too much data NGS sequencing cartoon">
            <a:extLst>
              <a:ext uri="{FF2B5EF4-FFF2-40B4-BE49-F238E27FC236}">
                <a16:creationId xmlns:a16="http://schemas.microsoft.com/office/drawing/2014/main" id="{077FF782-2BF7-4A6A-AF7D-C1E333098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180" y="795997"/>
            <a:ext cx="10302240" cy="587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710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D6DC2-9A8F-457E-9B90-64DFE7DBA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937" y="649522"/>
            <a:ext cx="9480551" cy="1143000"/>
          </a:xfrm>
        </p:spPr>
        <p:txBody>
          <a:bodyPr/>
          <a:lstStyle/>
          <a:p>
            <a:pPr algn="ctr"/>
            <a:r>
              <a:rPr lang="en-US" dirty="0"/>
              <a:t>What do we want to know?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2C6ED4-45C3-4348-99C9-DFA5445D0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B0B2B4"/>
                </a:solidFill>
                <a:cs typeface="ＭＳ Ｐゴシック"/>
              </a:rPr>
              <a:t>National Center for Genome Analysis Support - ncgas.org</a:t>
            </a:r>
            <a:endParaRPr lang="en-US" sz="1400" i="1" dirty="0">
              <a:solidFill>
                <a:srgbClr val="000000"/>
              </a:solidFill>
              <a:cs typeface="ＭＳ Ｐゴシック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43D4B-0AE6-45B8-A674-D4D20D55C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80" y="6174568"/>
            <a:ext cx="1748084" cy="583823"/>
          </a:xfrm>
          <a:prstGeom prst="rect">
            <a:avLst/>
          </a:prstGeom>
        </p:spPr>
      </p:pic>
      <p:pic>
        <p:nvPicPr>
          <p:cNvPr id="3074" name="Picture 2" descr="Image result for phd comics on data">
            <a:extLst>
              <a:ext uri="{FF2B5EF4-FFF2-40B4-BE49-F238E27FC236}">
                <a16:creationId xmlns:a16="http://schemas.microsoft.com/office/drawing/2014/main" id="{6D2BAED0-FDB4-49BF-A84A-ABEB46A9E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21" y="1536611"/>
            <a:ext cx="10702977" cy="463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456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DD5BF-67AB-4E35-B6DE-C39DD4E92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335" y="2637019"/>
            <a:ext cx="9480551" cy="1143000"/>
          </a:xfrm>
        </p:spPr>
        <p:txBody>
          <a:bodyPr/>
          <a:lstStyle/>
          <a:p>
            <a:pPr algn="ctr"/>
            <a:r>
              <a:rPr lang="en-US" dirty="0"/>
              <a:t>Step 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CEC083-4A95-4DCA-9004-539489C12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B0B2B4"/>
                </a:solidFill>
                <a:cs typeface="ＭＳ Ｐゴシック"/>
              </a:rPr>
              <a:t>National Center for Genome Analysis Support - ncgas.org</a:t>
            </a:r>
            <a:endParaRPr lang="en-US" sz="1400" i="1">
              <a:solidFill>
                <a:srgbClr val="000000"/>
              </a:solidFill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233244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357E0-4F17-4EA5-A6DF-0915D4C98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19" y="715368"/>
            <a:ext cx="10639095" cy="1143000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taxa and functions from metagenomes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C7BC08-481D-492F-8982-DEE270CB6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36909"/>
            <a:ext cx="6604000" cy="30480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B0B2B4"/>
                </a:solidFill>
                <a:cs typeface="ＭＳ Ｐゴシック"/>
              </a:rPr>
              <a:t>National Center for Genome Analysis Support - ncgas.org</a:t>
            </a:r>
            <a:endParaRPr lang="en-US" sz="1400" i="1" dirty="0">
              <a:solidFill>
                <a:srgbClr val="000000"/>
              </a:solidFill>
              <a:cs typeface="ＭＳ Ｐゴシック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99256B-91E6-437F-BE24-6DAF413F7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80" y="6174568"/>
            <a:ext cx="1748084" cy="5838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CB8B994-F9A2-42CF-8378-86D312355A21}"/>
              </a:ext>
            </a:extLst>
          </p:cNvPr>
          <p:cNvSpPr/>
          <p:nvPr/>
        </p:nvSpPr>
        <p:spPr>
          <a:xfrm>
            <a:off x="54592" y="1552788"/>
            <a:ext cx="614149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&gt;L6UA2:4:70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TTGCAAAGCAAAGAATTGCTATTGTATCGGATTTGGCAGGTACTACAAGAGATATTTAGA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AAAAACATGAAAAATCGAGATTTTTTTTGATAGATCTGAAATGATGCTAGACACTGGGTG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GGTATTTGATTGAAAAACTAAATGATGCGATTATTTTTTTCTAAAATTGTAAAAAAAAAA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AGAAAAAAAGCTTCTTTGAAAAACTGCAAAAAAAGAGGGTGGATAATAATAAACTTTTTT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TTTTTATGGGTTTGAATTGGGTAC</a:t>
            </a:r>
          </a:p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&gt;L6UA2:4:71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TTAAAAGATGGTCAAAAAAAATTTAGAGCAAAAAGGAAAAAGGTAAAATCATATCATGGA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CAAAAGAGGTGATTTTAAATTTTTTAAAAAAAATAAATGAGCCCCCTTCTAAATAAATAT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GAAAAAAGAGATGAATTTTCAAAACTTTAAATTGAAAAAACTTTTTTTGAATTGTTTCCC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ATTTAAAAAAAACAGAACTATTTTTGGGTGGAAAAAAAGTAGAAAAATTTGAAAAACAAA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TTTCATAAAAAAAACTATTTACTA</a:t>
            </a:r>
          </a:p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&gt;L6UA2:4:72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ATAAAAGGGTATAAAAAATATACAGGGAAATTAAAAAAGTATAAAATAAAAAAATATCAT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CATAAGAGAACTTTTTAAAATAAAAACCCAAAAGAGGAGATATAAAAGACCATGACCATG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TAAAAGTCAAAAATGACTATAAATGCCCTCTTATGAAACTACACCCTAAAAAATCATTTG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GTGTTTAAAAAAAAAACCCAAATCACAAACTAAAAGTTTAAAAAATAAACAGAAAGCTTT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GTAAAAAACTAT</a:t>
            </a:r>
          </a:p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&gt;L6UA2:4:73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TTCAAGTAAAATTAATAAATTAGCTTATAAATGAAAAAAAAATCTAAAAAAAATTTTTTA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TTTAAGTAAAAATAAAAAAAAAATCCCTTTATTCAAAAAAAATTAATATCTGTTTTTTAA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ATTAATAAAAAAAAAACTTTGAATGAAAAAAAAAGAAAAAGGCAAAAGGAATAAACTTTG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GGGGAAAAAAAAACTTTGTTTTTTCTCACATAGAAAAAAAAGTTTTTAAAGGAAAAAAAA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AAAGGGCAATAAAAATAAAGAAAAAAAGGTAAGGGGAAATAAAAACGTAAG</a:t>
            </a:r>
          </a:p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&gt;L6UA2:4:75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GTATCAAGGGCAGGGCATTGCTAAGCAGTTGTTAAATGCATTTATTGAGCACGGCGAGCA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GCACCCAAGCTGAAAAACCTATTCTTTAGAAGTGCGTGAGTCGAATGCTCCTGCTATTGG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CCTGTACGAAAGTGCTGGGTTTTTCACATATA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A2585B-0C7D-40C8-AFD6-7A2CC1262D08}"/>
              </a:ext>
            </a:extLst>
          </p:cNvPr>
          <p:cNvSpPr txBox="1"/>
          <p:nvPr/>
        </p:nvSpPr>
        <p:spPr>
          <a:xfrm>
            <a:off x="1248771" y="3270476"/>
            <a:ext cx="2982036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output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5CD308D-7672-43F0-87D2-59E190CBCBB6}"/>
              </a:ext>
            </a:extLst>
          </p:cNvPr>
          <p:cNvCxnSpPr>
            <a:cxnSpLocks/>
          </p:cNvCxnSpPr>
          <p:nvPr/>
        </p:nvCxnSpPr>
        <p:spPr>
          <a:xfrm>
            <a:off x="6124766" y="3681332"/>
            <a:ext cx="78100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3EE5A-51C3-4751-81AD-92E0D348E32D}"/>
              </a:ext>
            </a:extLst>
          </p:cNvPr>
          <p:cNvSpPr txBox="1"/>
          <p:nvPr/>
        </p:nvSpPr>
        <p:spPr>
          <a:xfrm>
            <a:off x="7506013" y="1988545"/>
            <a:ext cx="41244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based alignment;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Taxa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</a:t>
            </a:r>
          </a:p>
        </p:txBody>
      </p:sp>
      <p:pic>
        <p:nvPicPr>
          <p:cNvPr id="3074" name="Picture 2" descr="Image result for MG RAST">
            <a:extLst>
              <a:ext uri="{FF2B5EF4-FFF2-40B4-BE49-F238E27FC236}">
                <a16:creationId xmlns:a16="http://schemas.microsoft.com/office/drawing/2014/main" id="{5982587D-2A03-4156-9077-E0E1153CA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853" y="3206084"/>
            <a:ext cx="2906974" cy="1469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edwards.sdsu.edu/focus/logo.png">
            <a:extLst>
              <a:ext uri="{FF2B5EF4-FFF2-40B4-BE49-F238E27FC236}">
                <a16:creationId xmlns:a16="http://schemas.microsoft.com/office/drawing/2014/main" id="{D4F24B52-5A3E-4682-AC61-6418762FC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2415" y="4538706"/>
            <a:ext cx="1687849" cy="88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350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97E03-683F-43B0-A729-FD1C0D059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5398" y="838200"/>
            <a:ext cx="9480551" cy="1143000"/>
          </a:xfrm>
        </p:spPr>
        <p:txBody>
          <a:bodyPr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from reference based alignments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47850A-FF22-46A1-BFBE-3E5CD2EEA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460" y="6398525"/>
            <a:ext cx="6604000" cy="304800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B0B2B4"/>
                </a:solidFill>
                <a:cs typeface="ＭＳ Ｐゴシック"/>
              </a:rPr>
              <a:t>National Center for Genome Analysis Support - ncgas.org</a:t>
            </a:r>
            <a:endParaRPr lang="en-US" sz="1400" i="1">
              <a:solidFill>
                <a:srgbClr val="000000"/>
              </a:solidFill>
              <a:cs typeface="ＭＳ Ｐゴシック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7A50598-CFCD-4E87-A309-3A31A01DB0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3340974"/>
              </p:ext>
            </p:extLst>
          </p:nvPr>
        </p:nvGraphicFramePr>
        <p:xfrm>
          <a:off x="304800" y="1981200"/>
          <a:ext cx="5195668" cy="3083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82C6406A-59A0-459B-9769-1E3B4882ED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3967957"/>
              </p:ext>
            </p:extLst>
          </p:nvPr>
        </p:nvGraphicFramePr>
        <p:xfrm>
          <a:off x="5781822" y="1981199"/>
          <a:ext cx="6099983" cy="3083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3D38F405-E072-46BF-BFEC-94A9F45CCA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80" y="6174568"/>
            <a:ext cx="1748084" cy="5838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E62D69-3268-42E8-BE02-5E59C0AF2AE8}"/>
              </a:ext>
            </a:extLst>
          </p:cNvPr>
          <p:cNvSpPr txBox="1"/>
          <p:nvPr/>
        </p:nvSpPr>
        <p:spPr>
          <a:xfrm>
            <a:off x="1548451" y="5287810"/>
            <a:ext cx="9104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can be inferred from these graphs?  </a:t>
            </a:r>
          </a:p>
        </p:txBody>
      </p:sp>
    </p:spTree>
    <p:extLst>
      <p:ext uri="{BB962C8B-B14F-4D97-AF65-F5344CB8AC3E}">
        <p14:creationId xmlns:p14="http://schemas.microsoft.com/office/powerpoint/2010/main" val="421850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F8F3D2"/>
      </a:dk2>
      <a:lt2>
        <a:srgbClr val="B0B2B4"/>
      </a:lt2>
      <a:accent1>
        <a:srgbClr val="7D110C"/>
      </a:accent1>
      <a:accent2>
        <a:srgbClr val="6D6E70"/>
      </a:accent2>
      <a:accent3>
        <a:srgbClr val="FFFFFF"/>
      </a:accent3>
      <a:accent4>
        <a:srgbClr val="000000"/>
      </a:accent4>
      <a:accent5>
        <a:srgbClr val="BFAAAA"/>
      </a:accent5>
      <a:accent6>
        <a:srgbClr val="626365"/>
      </a:accent6>
      <a:hlink>
        <a:srgbClr val="7D110C"/>
      </a:hlink>
      <a:folHlink>
        <a:srgbClr val="6D6E7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F8F3D2"/>
        </a:dk2>
        <a:lt2>
          <a:srgbClr val="B0B2B4"/>
        </a:lt2>
        <a:accent1>
          <a:srgbClr val="7D110C"/>
        </a:accent1>
        <a:accent2>
          <a:srgbClr val="6D6E70"/>
        </a:accent2>
        <a:accent3>
          <a:srgbClr val="FFFFFF"/>
        </a:accent3>
        <a:accent4>
          <a:srgbClr val="000000"/>
        </a:accent4>
        <a:accent5>
          <a:srgbClr val="BFAAAA"/>
        </a:accent5>
        <a:accent6>
          <a:srgbClr val="626365"/>
        </a:accent6>
        <a:hlink>
          <a:srgbClr val="7D110C"/>
        </a:hlink>
        <a:folHlink>
          <a:srgbClr val="6D6E7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9F3D3"/>
        </a:lt1>
        <a:dk2>
          <a:srgbClr val="F8F3D2"/>
        </a:dk2>
        <a:lt2>
          <a:srgbClr val="B0B2B4"/>
        </a:lt2>
        <a:accent1>
          <a:srgbClr val="7D110C"/>
        </a:accent1>
        <a:accent2>
          <a:srgbClr val="6D6E70"/>
        </a:accent2>
        <a:accent3>
          <a:srgbClr val="FBF8E6"/>
        </a:accent3>
        <a:accent4>
          <a:srgbClr val="000000"/>
        </a:accent4>
        <a:accent5>
          <a:srgbClr val="BFAAAA"/>
        </a:accent5>
        <a:accent6>
          <a:srgbClr val="626365"/>
        </a:accent6>
        <a:hlink>
          <a:srgbClr val="7D110C"/>
        </a:hlink>
        <a:folHlink>
          <a:srgbClr val="6D6E7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2426</TotalTime>
  <Words>1529</Words>
  <Application>Microsoft Office PowerPoint</Application>
  <PresentationFormat>Widescreen</PresentationFormat>
  <Paragraphs>399</Paragraphs>
  <Slides>38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ＭＳ Ｐゴシック</vt:lpstr>
      <vt:lpstr>ＭＳ Ｐゴシック</vt:lpstr>
      <vt:lpstr>Arial</vt:lpstr>
      <vt:lpstr>Calibri</vt:lpstr>
      <vt:lpstr>Cambria</vt:lpstr>
      <vt:lpstr>Consolas</vt:lpstr>
      <vt:lpstr>Times New Roman</vt:lpstr>
      <vt:lpstr>1_Blank Presentation</vt:lpstr>
      <vt:lpstr>Metagenomic Analysis</vt:lpstr>
      <vt:lpstr>Applications of metagenomics in health </vt:lpstr>
      <vt:lpstr>What are metagenomes?</vt:lpstr>
      <vt:lpstr>Sequencing output </vt:lpstr>
      <vt:lpstr>PowerPoint Presentation</vt:lpstr>
      <vt:lpstr>What do we want to know?</vt:lpstr>
      <vt:lpstr>Step 1</vt:lpstr>
      <vt:lpstr>Identify taxa and functions from metagenomes </vt:lpstr>
      <vt:lpstr>Results from reference based alignments </vt:lpstr>
      <vt:lpstr>Linking taxa to function: who does what?</vt:lpstr>
      <vt:lpstr>Reconstruct metagenome assembled genomes (MAGs)</vt:lpstr>
      <vt:lpstr>Dataset for the workshop </vt:lpstr>
      <vt:lpstr>Pre-processing of your sequences</vt:lpstr>
      <vt:lpstr>PowerPoint Presentation</vt:lpstr>
      <vt:lpstr>Prinseq commands  </vt:lpstr>
      <vt:lpstr>Assembly </vt:lpstr>
      <vt:lpstr>Cross assembly/ Co assembly </vt:lpstr>
      <vt:lpstr>Why cross assembly/ co-assembly </vt:lpstr>
      <vt:lpstr>Assemblers commands </vt:lpstr>
      <vt:lpstr>Assembly evaluation – QUAST / Bowtie2</vt:lpstr>
      <vt:lpstr>Commands</vt:lpstr>
      <vt:lpstr>Are you convinced? </vt:lpstr>
      <vt:lpstr>Example of diversity analysis for assembly evaluation</vt:lpstr>
      <vt:lpstr>FOCUS – Taxa identification </vt:lpstr>
      <vt:lpstr>PowerPoint Presentation</vt:lpstr>
      <vt:lpstr>Binning </vt:lpstr>
      <vt:lpstr>Genome signatures </vt:lpstr>
      <vt:lpstr>Genome signatures </vt:lpstr>
      <vt:lpstr>Genome signatures </vt:lpstr>
      <vt:lpstr>MetaBat  </vt:lpstr>
      <vt:lpstr>Binning evaluation – CheckM/Diversity  </vt:lpstr>
      <vt:lpstr>Taxonomic identification of MetaBat bins</vt:lpstr>
      <vt:lpstr>Identifying novel genes/genomes </vt:lpstr>
      <vt:lpstr>Challenges in Metagenomic Analysis </vt:lpstr>
      <vt:lpstr>Diversity influences computational analysis</vt:lpstr>
      <vt:lpstr>PowerPoint Presentation</vt:lpstr>
      <vt:lpstr>Now you can do your metagenome analysis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Recontructing genomes from metagenomes</dc:title>
  <dc:creator>Bhavya Papudeshi</dc:creator>
  <cp:lastModifiedBy>Bhavya Papudeshi</cp:lastModifiedBy>
  <cp:revision>78</cp:revision>
  <dcterms:created xsi:type="dcterms:W3CDTF">2017-09-04T14:02:10Z</dcterms:created>
  <dcterms:modified xsi:type="dcterms:W3CDTF">2017-09-12T20:58:49Z</dcterms:modified>
</cp:coreProperties>
</file>